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529" r:id="rId2"/>
    <p:sldId id="528" r:id="rId3"/>
    <p:sldId id="507" r:id="rId4"/>
    <p:sldId id="511" r:id="rId5"/>
    <p:sldId id="510" r:id="rId6"/>
    <p:sldId id="509" r:id="rId7"/>
    <p:sldId id="525" r:id="rId8"/>
    <p:sldId id="526" r:id="rId9"/>
    <p:sldId id="530" r:id="rId1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120AA-558A-4A64-B658-5628F39021DD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57BFEA-9AD3-4752-A7DE-B5E4DE5F6C5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i="0" dirty="0" smtClean="0">
              <a:solidFill>
                <a:schemeClr val="accent1">
                  <a:lumMod val="75000"/>
                </a:schemeClr>
              </a:solidFill>
            </a:rPr>
            <a:t>236,7</a:t>
          </a:r>
          <a:r>
            <a:rPr lang="ru-RU" b="0" i="0" dirty="0" smtClean="0"/>
            <a:t> </a:t>
          </a:r>
          <a:r>
            <a:rPr lang="ru-RU" b="1" dirty="0" err="1" smtClean="0">
              <a:solidFill>
                <a:schemeClr val="accent1">
                  <a:lumMod val="75000"/>
                </a:schemeClr>
              </a:solidFill>
            </a:rPr>
            <a:t>млн.тонн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перевезено грузов, багажа, </a:t>
          </a:r>
          <a:r>
            <a:rPr lang="ru-RU" b="1" dirty="0" err="1" smtClean="0">
              <a:solidFill>
                <a:schemeClr val="accent1">
                  <a:lumMod val="75000"/>
                </a:schemeClr>
              </a:solidFill>
            </a:rPr>
            <a:t>грузобагажа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78CBA394-DB13-46D2-808F-7847227E1BAA}" type="parTrans" cxnId="{9AE68947-4170-49BC-8C91-EA5464C60ED2}">
      <dgm:prSet/>
      <dgm:spPr/>
      <dgm:t>
        <a:bodyPr/>
        <a:lstStyle/>
        <a:p>
          <a:endParaRPr lang="ru-RU"/>
        </a:p>
      </dgm:t>
    </dgm:pt>
    <dgm:pt modelId="{D67B2E10-47C4-4898-A728-1573F70BB715}" type="sibTrans" cxnId="{9AE68947-4170-49BC-8C91-EA5464C60ED2}">
      <dgm:prSet/>
      <dgm:spPr/>
      <dgm:t>
        <a:bodyPr/>
        <a:lstStyle/>
        <a:p>
          <a:endParaRPr lang="ru-RU"/>
        </a:p>
      </dgm:t>
    </dgm:pt>
    <dgm:pt modelId="{D50F8E45-A5D6-485B-911D-C2A37B691BA8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108,3 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%</a:t>
          </a: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ИФО по секции «Транспорт и складирование»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A3129A03-A9E1-485F-BF1D-197C2A8F322B}" type="parTrans" cxnId="{830B144E-F864-4346-BB95-4C651E954BA2}">
      <dgm:prSet/>
      <dgm:spPr/>
      <dgm:t>
        <a:bodyPr/>
        <a:lstStyle/>
        <a:p>
          <a:endParaRPr lang="ru-RU"/>
        </a:p>
      </dgm:t>
    </dgm:pt>
    <dgm:pt modelId="{D595EE39-563A-4BAC-BA3C-749E500126CF}" type="sibTrans" cxnId="{830B144E-F864-4346-BB95-4C651E954BA2}">
      <dgm:prSet/>
      <dgm:spPr/>
      <dgm:t>
        <a:bodyPr/>
        <a:lstStyle/>
        <a:p>
          <a:endParaRPr lang="ru-RU"/>
        </a:p>
      </dgm:t>
    </dgm:pt>
    <dgm:pt modelId="{C4368A1B-2D4C-4D54-8AE1-5D01607A6FB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392,7 </a:t>
          </a:r>
          <a:r>
            <a:rPr lang="ru-RU" b="1" dirty="0" err="1" smtClean="0">
              <a:solidFill>
                <a:schemeClr val="accent1">
                  <a:lumMod val="75000"/>
                </a:schemeClr>
              </a:solidFill>
            </a:rPr>
            <a:t>млн.чел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.</a:t>
          </a: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перевезено пассажиров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EEAF9E76-CAB3-448A-8A24-285B31BE5D80}" type="parTrans" cxnId="{9ACED02E-837B-4642-A29A-2CD878DE5111}">
      <dgm:prSet/>
      <dgm:spPr/>
      <dgm:t>
        <a:bodyPr/>
        <a:lstStyle/>
        <a:p>
          <a:endParaRPr lang="ru-RU"/>
        </a:p>
      </dgm:t>
    </dgm:pt>
    <dgm:pt modelId="{95ECC5F8-74C1-478F-84D7-D67E4890752C}" type="sibTrans" cxnId="{9ACED02E-837B-4642-A29A-2CD878DE5111}">
      <dgm:prSet/>
      <dgm:spPr/>
      <dgm:t>
        <a:bodyPr/>
        <a:lstStyle/>
        <a:p>
          <a:endParaRPr lang="ru-RU"/>
        </a:p>
      </dgm:t>
    </dgm:pt>
    <dgm:pt modelId="{E4F66586-6B26-4FE1-9C8D-0A2E58B7557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18,2 </a:t>
          </a:r>
          <a:r>
            <a:rPr lang="ru-RU" b="1" dirty="0" err="1" smtClean="0">
              <a:solidFill>
                <a:schemeClr val="accent1">
                  <a:lumMod val="75000"/>
                </a:schemeClr>
              </a:solidFill>
            </a:rPr>
            <a:t>млрд.п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-км</a:t>
          </a:r>
          <a:endParaRPr lang="ru-RU" b="1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пассажирооборот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EB842F4F-74DD-4406-91D0-1E201ABA0267}" type="sibTrans" cxnId="{DC789CA7-7B33-4781-9090-B116C4B1218C}">
      <dgm:prSet/>
      <dgm:spPr/>
      <dgm:t>
        <a:bodyPr/>
        <a:lstStyle/>
        <a:p>
          <a:endParaRPr lang="ru-RU"/>
        </a:p>
      </dgm:t>
    </dgm:pt>
    <dgm:pt modelId="{23F66E2C-4013-4AF9-B595-4E901170453E}" type="parTrans" cxnId="{DC789CA7-7B33-4781-9090-B116C4B1218C}">
      <dgm:prSet/>
      <dgm:spPr/>
      <dgm:t>
        <a:bodyPr/>
        <a:lstStyle/>
        <a:p>
          <a:endParaRPr lang="ru-RU"/>
        </a:p>
      </dgm:t>
    </dgm:pt>
    <dgm:pt modelId="{45321703-3E6D-44D3-9D8C-B7E4B2A3A3A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120,3 </a:t>
          </a:r>
          <a:r>
            <a:rPr lang="ru-RU" b="1" dirty="0" err="1" smtClean="0">
              <a:solidFill>
                <a:schemeClr val="accent1">
                  <a:lumMod val="75000"/>
                </a:schemeClr>
              </a:solidFill>
            </a:rPr>
            <a:t>млрд.т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-км </a:t>
          </a:r>
          <a:endParaRPr lang="ru-RU" b="1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грузооборот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BA13A083-38CE-414B-B841-3052259EEEDC}" type="sibTrans" cxnId="{E1D00F2F-E4DC-4310-B284-1A6B2D0063F5}">
      <dgm:prSet/>
      <dgm:spPr/>
      <dgm:t>
        <a:bodyPr/>
        <a:lstStyle/>
        <a:p>
          <a:endParaRPr lang="ru-RU"/>
        </a:p>
      </dgm:t>
    </dgm:pt>
    <dgm:pt modelId="{30A4B3A8-9977-4CA7-94F6-CD07656F1EC0}" type="parTrans" cxnId="{E1D00F2F-E4DC-4310-B284-1A6B2D0063F5}">
      <dgm:prSet/>
      <dgm:spPr/>
      <dgm:t>
        <a:bodyPr/>
        <a:lstStyle/>
        <a:p>
          <a:endParaRPr lang="ru-RU"/>
        </a:p>
      </dgm:t>
    </dgm:pt>
    <dgm:pt modelId="{2CD77AD8-358D-4A60-87B0-3466EFAC9EA2}" type="pres">
      <dgm:prSet presAssocID="{789120AA-558A-4A64-B658-5628F39021D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0259F3F-C759-4046-A373-A5A87FBC7B8B}" type="pres">
      <dgm:prSet presAssocID="{1157BFEA-9AD3-4752-A7DE-B5E4DE5F6C50}" presName="composite" presStyleCnt="0"/>
      <dgm:spPr/>
    </dgm:pt>
    <dgm:pt modelId="{A8F93403-A351-4175-9E6C-9740F4DF6960}" type="pres">
      <dgm:prSet presAssocID="{1157BFEA-9AD3-4752-A7DE-B5E4DE5F6C50}" presName="LShape" presStyleLbl="alignNode1" presStyleIdx="0" presStyleCnt="9"/>
      <dgm:spPr/>
    </dgm:pt>
    <dgm:pt modelId="{EF68280A-00FB-4D40-B62A-2EC04AA70D2E}" type="pres">
      <dgm:prSet presAssocID="{1157BFEA-9AD3-4752-A7DE-B5E4DE5F6C50}" presName="ParentText" presStyleLbl="revTx" presStyleIdx="0" presStyleCnt="5" custScaleX="1205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BAF30-857B-4913-8CBE-2ABC05D7AB38}" type="pres">
      <dgm:prSet presAssocID="{1157BFEA-9AD3-4752-A7DE-B5E4DE5F6C50}" presName="Triangle" presStyleLbl="alignNode1" presStyleIdx="1" presStyleCnt="9"/>
      <dgm:spPr/>
    </dgm:pt>
    <dgm:pt modelId="{A560B93F-8EAF-40C4-8048-1D436AD7ED82}" type="pres">
      <dgm:prSet presAssocID="{D67B2E10-47C4-4898-A728-1573F70BB715}" presName="sibTrans" presStyleCnt="0"/>
      <dgm:spPr/>
    </dgm:pt>
    <dgm:pt modelId="{443667B1-6CAF-4AD9-ADA9-F11E9AA86935}" type="pres">
      <dgm:prSet presAssocID="{D67B2E10-47C4-4898-A728-1573F70BB715}" presName="space" presStyleCnt="0"/>
      <dgm:spPr/>
    </dgm:pt>
    <dgm:pt modelId="{B76C2875-3016-4C63-9341-DEE845242409}" type="pres">
      <dgm:prSet presAssocID="{45321703-3E6D-44D3-9D8C-B7E4B2A3A3A4}" presName="composite" presStyleCnt="0"/>
      <dgm:spPr/>
    </dgm:pt>
    <dgm:pt modelId="{C39BC5EA-F58D-423D-87B1-1574E2445954}" type="pres">
      <dgm:prSet presAssocID="{45321703-3E6D-44D3-9D8C-B7E4B2A3A3A4}" presName="LShape" presStyleLbl="alignNode1" presStyleIdx="2" presStyleCnt="9"/>
      <dgm:spPr/>
    </dgm:pt>
    <dgm:pt modelId="{FB855DB6-6B1C-49A2-B13F-0E600A0761B2}" type="pres">
      <dgm:prSet presAssocID="{45321703-3E6D-44D3-9D8C-B7E4B2A3A3A4}" presName="ParentText" presStyleLbl="revTx" presStyleIdx="1" presStyleCnt="5" custScaleX="110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3E778-38A1-463B-ACB1-EC6D0C4F8E09}" type="pres">
      <dgm:prSet presAssocID="{45321703-3E6D-44D3-9D8C-B7E4B2A3A3A4}" presName="Triangle" presStyleLbl="alignNode1" presStyleIdx="3" presStyleCnt="9"/>
      <dgm:spPr/>
    </dgm:pt>
    <dgm:pt modelId="{E32F9BD6-50F6-4606-9E07-6BD13D6A7A6F}" type="pres">
      <dgm:prSet presAssocID="{BA13A083-38CE-414B-B841-3052259EEEDC}" presName="sibTrans" presStyleCnt="0"/>
      <dgm:spPr/>
    </dgm:pt>
    <dgm:pt modelId="{56155843-5803-462B-B540-BEEF3FB3B365}" type="pres">
      <dgm:prSet presAssocID="{BA13A083-38CE-414B-B841-3052259EEEDC}" presName="space" presStyleCnt="0"/>
      <dgm:spPr/>
    </dgm:pt>
    <dgm:pt modelId="{B60601CD-7616-48AE-A1B8-B73FEE0176CE}" type="pres">
      <dgm:prSet presAssocID="{E4F66586-6B26-4FE1-9C8D-0A2E58B75577}" presName="composite" presStyleCnt="0"/>
      <dgm:spPr/>
    </dgm:pt>
    <dgm:pt modelId="{C9657A2B-44F3-4D97-8191-B1AD6C35D0BF}" type="pres">
      <dgm:prSet presAssocID="{E4F66586-6B26-4FE1-9C8D-0A2E58B75577}" presName="LShape" presStyleLbl="alignNode1" presStyleIdx="4" presStyleCnt="9"/>
      <dgm:spPr/>
    </dgm:pt>
    <dgm:pt modelId="{8A49AAA5-BFC6-4D73-ADA6-8723C2979984}" type="pres">
      <dgm:prSet presAssocID="{E4F66586-6B26-4FE1-9C8D-0A2E58B75577}" presName="ParentText" presStyleLbl="revTx" presStyleIdx="2" presStyleCnt="5" custScaleX="108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1DBD3-73E3-46C7-BC72-F54B75149760}" type="pres">
      <dgm:prSet presAssocID="{E4F66586-6B26-4FE1-9C8D-0A2E58B75577}" presName="Triangle" presStyleLbl="alignNode1" presStyleIdx="5" presStyleCnt="9"/>
      <dgm:spPr/>
    </dgm:pt>
    <dgm:pt modelId="{95F53126-4134-44C7-8435-322E8816DE16}" type="pres">
      <dgm:prSet presAssocID="{EB842F4F-74DD-4406-91D0-1E201ABA0267}" presName="sibTrans" presStyleCnt="0"/>
      <dgm:spPr/>
    </dgm:pt>
    <dgm:pt modelId="{D881B570-900D-4FFB-9E94-75A2268F34D7}" type="pres">
      <dgm:prSet presAssocID="{EB842F4F-74DD-4406-91D0-1E201ABA0267}" presName="space" presStyleCnt="0"/>
      <dgm:spPr/>
    </dgm:pt>
    <dgm:pt modelId="{51F678DD-4C9F-4B91-B75E-D72485346761}" type="pres">
      <dgm:prSet presAssocID="{D50F8E45-A5D6-485B-911D-C2A37B691BA8}" presName="composite" presStyleCnt="0"/>
      <dgm:spPr/>
    </dgm:pt>
    <dgm:pt modelId="{59BA3188-6242-4BD3-875D-F71411B3E78C}" type="pres">
      <dgm:prSet presAssocID="{D50F8E45-A5D6-485B-911D-C2A37B691BA8}" presName="LShape" presStyleLbl="alignNode1" presStyleIdx="6" presStyleCnt="9"/>
      <dgm:spPr/>
    </dgm:pt>
    <dgm:pt modelId="{C7EAE93E-68BD-43BB-8E6F-AACA0E98725F}" type="pres">
      <dgm:prSet presAssocID="{D50F8E45-A5D6-485B-911D-C2A37B691BA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09699-7C98-485F-BC72-8E62182B63EF}" type="pres">
      <dgm:prSet presAssocID="{D50F8E45-A5D6-485B-911D-C2A37B691BA8}" presName="Triangle" presStyleLbl="alignNode1" presStyleIdx="7" presStyleCnt="9"/>
      <dgm:spPr/>
    </dgm:pt>
    <dgm:pt modelId="{2C8FD7E7-84C7-417E-8DD7-2DEEB7FFB598}" type="pres">
      <dgm:prSet presAssocID="{D595EE39-563A-4BAC-BA3C-749E500126CF}" presName="sibTrans" presStyleCnt="0"/>
      <dgm:spPr/>
    </dgm:pt>
    <dgm:pt modelId="{9FA5FEC1-0DB0-4EAF-BDBA-EFE13D893465}" type="pres">
      <dgm:prSet presAssocID="{D595EE39-563A-4BAC-BA3C-749E500126CF}" presName="space" presStyleCnt="0"/>
      <dgm:spPr/>
    </dgm:pt>
    <dgm:pt modelId="{A5918928-0FCA-4BB9-B0F5-ACAB7EBDA740}" type="pres">
      <dgm:prSet presAssocID="{C4368A1B-2D4C-4D54-8AE1-5D01607A6FBA}" presName="composite" presStyleCnt="0"/>
      <dgm:spPr/>
    </dgm:pt>
    <dgm:pt modelId="{42D090E3-CA97-41AC-93AE-61D02E4B0DF8}" type="pres">
      <dgm:prSet presAssocID="{C4368A1B-2D4C-4D54-8AE1-5D01607A6FBA}" presName="LShape" presStyleLbl="alignNode1" presStyleIdx="8" presStyleCnt="9" custLinFactNeighborX="-7946" custLinFactNeighborY="5509"/>
      <dgm:spPr/>
    </dgm:pt>
    <dgm:pt modelId="{771E786C-102A-4A05-BEBF-8760AC6296CC}" type="pres">
      <dgm:prSet presAssocID="{C4368A1B-2D4C-4D54-8AE1-5D01607A6FBA}" presName="ParentText" presStyleLbl="revTx" presStyleIdx="4" presStyleCnt="5" custScaleX="106634" custLinFactNeighborX="-16136" custLinFactNeighborY="33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68947-4170-49BC-8C91-EA5464C60ED2}" srcId="{789120AA-558A-4A64-B658-5628F39021DD}" destId="{1157BFEA-9AD3-4752-A7DE-B5E4DE5F6C50}" srcOrd="0" destOrd="0" parTransId="{78CBA394-DB13-46D2-808F-7847227E1BAA}" sibTransId="{D67B2E10-47C4-4898-A728-1573F70BB715}"/>
    <dgm:cxn modelId="{D1D8D21F-12E7-409C-86C4-8DE95E1F56AA}" type="presOf" srcId="{45321703-3E6D-44D3-9D8C-B7E4B2A3A3A4}" destId="{FB855DB6-6B1C-49A2-B13F-0E600A0761B2}" srcOrd="0" destOrd="0" presId="urn:microsoft.com/office/officeart/2009/3/layout/StepUpProcess"/>
    <dgm:cxn modelId="{5FC8F92A-FA15-47C8-9858-8597827B43BE}" type="presOf" srcId="{E4F66586-6B26-4FE1-9C8D-0A2E58B75577}" destId="{8A49AAA5-BFC6-4D73-ADA6-8723C2979984}" srcOrd="0" destOrd="0" presId="urn:microsoft.com/office/officeart/2009/3/layout/StepUpProcess"/>
    <dgm:cxn modelId="{3DFD830F-6E6B-4E9C-92DC-FD6A5FEDF669}" type="presOf" srcId="{D50F8E45-A5D6-485B-911D-C2A37B691BA8}" destId="{C7EAE93E-68BD-43BB-8E6F-AACA0E98725F}" srcOrd="0" destOrd="0" presId="urn:microsoft.com/office/officeart/2009/3/layout/StepUpProcess"/>
    <dgm:cxn modelId="{F2054866-FDAE-4111-9FD5-B283425DF16E}" type="presOf" srcId="{C4368A1B-2D4C-4D54-8AE1-5D01607A6FBA}" destId="{771E786C-102A-4A05-BEBF-8760AC6296CC}" srcOrd="0" destOrd="0" presId="urn:microsoft.com/office/officeart/2009/3/layout/StepUpProcess"/>
    <dgm:cxn modelId="{1E4264C6-384D-4DC4-A661-13EFCB435128}" type="presOf" srcId="{1157BFEA-9AD3-4752-A7DE-B5E4DE5F6C50}" destId="{EF68280A-00FB-4D40-B62A-2EC04AA70D2E}" srcOrd="0" destOrd="0" presId="urn:microsoft.com/office/officeart/2009/3/layout/StepUpProcess"/>
    <dgm:cxn modelId="{830B144E-F864-4346-BB95-4C651E954BA2}" srcId="{789120AA-558A-4A64-B658-5628F39021DD}" destId="{D50F8E45-A5D6-485B-911D-C2A37B691BA8}" srcOrd="3" destOrd="0" parTransId="{A3129A03-A9E1-485F-BF1D-197C2A8F322B}" sibTransId="{D595EE39-563A-4BAC-BA3C-749E500126CF}"/>
    <dgm:cxn modelId="{DE8BEE88-6FCC-4307-9135-9EAC5CEF6649}" type="presOf" srcId="{789120AA-558A-4A64-B658-5628F39021DD}" destId="{2CD77AD8-358D-4A60-87B0-3466EFAC9EA2}" srcOrd="0" destOrd="0" presId="urn:microsoft.com/office/officeart/2009/3/layout/StepUpProcess"/>
    <dgm:cxn modelId="{DC789CA7-7B33-4781-9090-B116C4B1218C}" srcId="{789120AA-558A-4A64-B658-5628F39021DD}" destId="{E4F66586-6B26-4FE1-9C8D-0A2E58B75577}" srcOrd="2" destOrd="0" parTransId="{23F66E2C-4013-4AF9-B595-4E901170453E}" sibTransId="{EB842F4F-74DD-4406-91D0-1E201ABA0267}"/>
    <dgm:cxn modelId="{E1D00F2F-E4DC-4310-B284-1A6B2D0063F5}" srcId="{789120AA-558A-4A64-B658-5628F39021DD}" destId="{45321703-3E6D-44D3-9D8C-B7E4B2A3A3A4}" srcOrd="1" destOrd="0" parTransId="{30A4B3A8-9977-4CA7-94F6-CD07656F1EC0}" sibTransId="{BA13A083-38CE-414B-B841-3052259EEEDC}"/>
    <dgm:cxn modelId="{9ACED02E-837B-4642-A29A-2CD878DE5111}" srcId="{789120AA-558A-4A64-B658-5628F39021DD}" destId="{C4368A1B-2D4C-4D54-8AE1-5D01607A6FBA}" srcOrd="4" destOrd="0" parTransId="{EEAF9E76-CAB3-448A-8A24-285B31BE5D80}" sibTransId="{95ECC5F8-74C1-478F-84D7-D67E4890752C}"/>
    <dgm:cxn modelId="{564543EF-5741-45FE-9202-EEFD4952A87C}" type="presParOf" srcId="{2CD77AD8-358D-4A60-87B0-3466EFAC9EA2}" destId="{80259F3F-C759-4046-A373-A5A87FBC7B8B}" srcOrd="0" destOrd="0" presId="urn:microsoft.com/office/officeart/2009/3/layout/StepUpProcess"/>
    <dgm:cxn modelId="{30C21D2B-76C7-45B8-A009-484A39FC8825}" type="presParOf" srcId="{80259F3F-C759-4046-A373-A5A87FBC7B8B}" destId="{A8F93403-A351-4175-9E6C-9740F4DF6960}" srcOrd="0" destOrd="0" presId="urn:microsoft.com/office/officeart/2009/3/layout/StepUpProcess"/>
    <dgm:cxn modelId="{68F4AE33-B4A1-44BF-978A-680C688905AD}" type="presParOf" srcId="{80259F3F-C759-4046-A373-A5A87FBC7B8B}" destId="{EF68280A-00FB-4D40-B62A-2EC04AA70D2E}" srcOrd="1" destOrd="0" presId="urn:microsoft.com/office/officeart/2009/3/layout/StepUpProcess"/>
    <dgm:cxn modelId="{A712C925-DEAD-481B-B2BB-39196E12D1F5}" type="presParOf" srcId="{80259F3F-C759-4046-A373-A5A87FBC7B8B}" destId="{B41BAF30-857B-4913-8CBE-2ABC05D7AB38}" srcOrd="2" destOrd="0" presId="urn:microsoft.com/office/officeart/2009/3/layout/StepUpProcess"/>
    <dgm:cxn modelId="{1037789E-7156-41B8-AB71-B80B269A88E4}" type="presParOf" srcId="{2CD77AD8-358D-4A60-87B0-3466EFAC9EA2}" destId="{A560B93F-8EAF-40C4-8048-1D436AD7ED82}" srcOrd="1" destOrd="0" presId="urn:microsoft.com/office/officeart/2009/3/layout/StepUpProcess"/>
    <dgm:cxn modelId="{358F816C-AD85-4C8F-BE7A-46E7D948DC3E}" type="presParOf" srcId="{A560B93F-8EAF-40C4-8048-1D436AD7ED82}" destId="{443667B1-6CAF-4AD9-ADA9-F11E9AA86935}" srcOrd="0" destOrd="0" presId="urn:microsoft.com/office/officeart/2009/3/layout/StepUpProcess"/>
    <dgm:cxn modelId="{277B48F3-87C9-460A-8FB0-6513751DC5B5}" type="presParOf" srcId="{2CD77AD8-358D-4A60-87B0-3466EFAC9EA2}" destId="{B76C2875-3016-4C63-9341-DEE845242409}" srcOrd="2" destOrd="0" presId="urn:microsoft.com/office/officeart/2009/3/layout/StepUpProcess"/>
    <dgm:cxn modelId="{9720868F-39BC-41A9-B3B6-CA5465519C3F}" type="presParOf" srcId="{B76C2875-3016-4C63-9341-DEE845242409}" destId="{C39BC5EA-F58D-423D-87B1-1574E2445954}" srcOrd="0" destOrd="0" presId="urn:microsoft.com/office/officeart/2009/3/layout/StepUpProcess"/>
    <dgm:cxn modelId="{5775A173-1E73-402A-9491-5DFB39AF04FA}" type="presParOf" srcId="{B76C2875-3016-4C63-9341-DEE845242409}" destId="{FB855DB6-6B1C-49A2-B13F-0E600A0761B2}" srcOrd="1" destOrd="0" presId="urn:microsoft.com/office/officeart/2009/3/layout/StepUpProcess"/>
    <dgm:cxn modelId="{92670A96-D852-4982-80D0-DEE56764942F}" type="presParOf" srcId="{B76C2875-3016-4C63-9341-DEE845242409}" destId="{58A3E778-38A1-463B-ACB1-EC6D0C4F8E09}" srcOrd="2" destOrd="0" presId="urn:microsoft.com/office/officeart/2009/3/layout/StepUpProcess"/>
    <dgm:cxn modelId="{2D0B9298-0485-4D3E-95CE-3D35B62C8F6E}" type="presParOf" srcId="{2CD77AD8-358D-4A60-87B0-3466EFAC9EA2}" destId="{E32F9BD6-50F6-4606-9E07-6BD13D6A7A6F}" srcOrd="3" destOrd="0" presId="urn:microsoft.com/office/officeart/2009/3/layout/StepUpProcess"/>
    <dgm:cxn modelId="{8072A573-FB8B-47A6-8854-2AD0628BF78B}" type="presParOf" srcId="{E32F9BD6-50F6-4606-9E07-6BD13D6A7A6F}" destId="{56155843-5803-462B-B540-BEEF3FB3B365}" srcOrd="0" destOrd="0" presId="urn:microsoft.com/office/officeart/2009/3/layout/StepUpProcess"/>
    <dgm:cxn modelId="{97E82822-3782-4D5F-82C1-87564757F045}" type="presParOf" srcId="{2CD77AD8-358D-4A60-87B0-3466EFAC9EA2}" destId="{B60601CD-7616-48AE-A1B8-B73FEE0176CE}" srcOrd="4" destOrd="0" presId="urn:microsoft.com/office/officeart/2009/3/layout/StepUpProcess"/>
    <dgm:cxn modelId="{51F81F4A-9D07-4DB2-9991-DA283181E5B7}" type="presParOf" srcId="{B60601CD-7616-48AE-A1B8-B73FEE0176CE}" destId="{C9657A2B-44F3-4D97-8191-B1AD6C35D0BF}" srcOrd="0" destOrd="0" presId="urn:microsoft.com/office/officeart/2009/3/layout/StepUpProcess"/>
    <dgm:cxn modelId="{E3213C23-2B27-45E1-8B56-A3E2EB449244}" type="presParOf" srcId="{B60601CD-7616-48AE-A1B8-B73FEE0176CE}" destId="{8A49AAA5-BFC6-4D73-ADA6-8723C2979984}" srcOrd="1" destOrd="0" presId="urn:microsoft.com/office/officeart/2009/3/layout/StepUpProcess"/>
    <dgm:cxn modelId="{25AF0660-3ED3-4216-9B48-4FC6A1DF6245}" type="presParOf" srcId="{B60601CD-7616-48AE-A1B8-B73FEE0176CE}" destId="{BE31DBD3-73E3-46C7-BC72-F54B75149760}" srcOrd="2" destOrd="0" presId="urn:microsoft.com/office/officeart/2009/3/layout/StepUpProcess"/>
    <dgm:cxn modelId="{B128545B-3285-4D0C-8F57-BBE547428BFF}" type="presParOf" srcId="{2CD77AD8-358D-4A60-87B0-3466EFAC9EA2}" destId="{95F53126-4134-44C7-8435-322E8816DE16}" srcOrd="5" destOrd="0" presId="urn:microsoft.com/office/officeart/2009/3/layout/StepUpProcess"/>
    <dgm:cxn modelId="{2F4588BB-3E7E-4541-8E8B-6218CBA6E35D}" type="presParOf" srcId="{95F53126-4134-44C7-8435-322E8816DE16}" destId="{D881B570-900D-4FFB-9E94-75A2268F34D7}" srcOrd="0" destOrd="0" presId="urn:microsoft.com/office/officeart/2009/3/layout/StepUpProcess"/>
    <dgm:cxn modelId="{3D4E7A37-8EF2-415F-86A8-FBF1A95A7D8A}" type="presParOf" srcId="{2CD77AD8-358D-4A60-87B0-3466EFAC9EA2}" destId="{51F678DD-4C9F-4B91-B75E-D72485346761}" srcOrd="6" destOrd="0" presId="urn:microsoft.com/office/officeart/2009/3/layout/StepUpProcess"/>
    <dgm:cxn modelId="{EF47F0BC-6097-40E9-B7F7-D42078E1854B}" type="presParOf" srcId="{51F678DD-4C9F-4B91-B75E-D72485346761}" destId="{59BA3188-6242-4BD3-875D-F71411B3E78C}" srcOrd="0" destOrd="0" presId="urn:microsoft.com/office/officeart/2009/3/layout/StepUpProcess"/>
    <dgm:cxn modelId="{5636A33D-08C3-4AE8-858A-5460C73F5C77}" type="presParOf" srcId="{51F678DD-4C9F-4B91-B75E-D72485346761}" destId="{C7EAE93E-68BD-43BB-8E6F-AACA0E98725F}" srcOrd="1" destOrd="0" presId="urn:microsoft.com/office/officeart/2009/3/layout/StepUpProcess"/>
    <dgm:cxn modelId="{07CB9ACB-6127-466B-BF6B-023179E07C18}" type="presParOf" srcId="{51F678DD-4C9F-4B91-B75E-D72485346761}" destId="{86509699-7C98-485F-BC72-8E62182B63EF}" srcOrd="2" destOrd="0" presId="urn:microsoft.com/office/officeart/2009/3/layout/StepUpProcess"/>
    <dgm:cxn modelId="{6ECF48C7-DE7D-4AC1-834F-E5653EBF2582}" type="presParOf" srcId="{2CD77AD8-358D-4A60-87B0-3466EFAC9EA2}" destId="{2C8FD7E7-84C7-417E-8DD7-2DEEB7FFB598}" srcOrd="7" destOrd="0" presId="urn:microsoft.com/office/officeart/2009/3/layout/StepUpProcess"/>
    <dgm:cxn modelId="{90864463-31EE-4240-A9EA-777E72AE7C5F}" type="presParOf" srcId="{2C8FD7E7-84C7-417E-8DD7-2DEEB7FFB598}" destId="{9FA5FEC1-0DB0-4EAF-BDBA-EFE13D893465}" srcOrd="0" destOrd="0" presId="urn:microsoft.com/office/officeart/2009/3/layout/StepUpProcess"/>
    <dgm:cxn modelId="{6029FA12-C1AB-43B9-8A32-E4876E801CCE}" type="presParOf" srcId="{2CD77AD8-358D-4A60-87B0-3466EFAC9EA2}" destId="{A5918928-0FCA-4BB9-B0F5-ACAB7EBDA740}" srcOrd="8" destOrd="0" presId="urn:microsoft.com/office/officeart/2009/3/layout/StepUpProcess"/>
    <dgm:cxn modelId="{F2EFD905-D200-4A91-BA5B-D2484960FC75}" type="presParOf" srcId="{A5918928-0FCA-4BB9-B0F5-ACAB7EBDA740}" destId="{42D090E3-CA97-41AC-93AE-61D02E4B0DF8}" srcOrd="0" destOrd="0" presId="urn:microsoft.com/office/officeart/2009/3/layout/StepUpProcess"/>
    <dgm:cxn modelId="{B2468F95-B748-4D3A-BE52-61F8CC85EABE}" type="presParOf" srcId="{A5918928-0FCA-4BB9-B0F5-ACAB7EBDA740}" destId="{771E786C-102A-4A05-BEBF-8760AC6296C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93403-A351-4175-9E6C-9740F4DF6960}">
      <dsp:nvSpPr>
        <dsp:cNvPr id="0" name=""/>
        <dsp:cNvSpPr/>
      </dsp:nvSpPr>
      <dsp:spPr>
        <a:xfrm rot="5400000">
          <a:off x="396946" y="1916761"/>
          <a:ext cx="1168861" cy="19449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68280A-00FB-4D40-B62A-2EC04AA70D2E}">
      <dsp:nvSpPr>
        <dsp:cNvPr id="0" name=""/>
        <dsp:cNvSpPr/>
      </dsp:nvSpPr>
      <dsp:spPr>
        <a:xfrm>
          <a:off x="21053" y="2497885"/>
          <a:ext cx="2117482" cy="153916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1">
                  <a:lumMod val="75000"/>
                </a:schemeClr>
              </a:solidFill>
            </a:rPr>
            <a:t>236,7</a:t>
          </a:r>
          <a:r>
            <a:rPr lang="ru-RU" sz="1600" b="0" i="0" kern="1200" dirty="0" smtClean="0"/>
            <a:t> </a:t>
          </a:r>
          <a:r>
            <a:rPr lang="ru-RU" sz="1600" b="1" kern="1200" dirty="0" err="1" smtClean="0">
              <a:solidFill>
                <a:schemeClr val="accent1">
                  <a:lumMod val="75000"/>
                </a:schemeClr>
              </a:solidFill>
            </a:rPr>
            <a:t>млн.тонн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перевезено грузов, багажа, </a:t>
          </a:r>
          <a:r>
            <a:rPr lang="ru-RU" sz="1600" b="1" kern="1200" dirty="0" err="1" smtClean="0">
              <a:solidFill>
                <a:schemeClr val="accent1">
                  <a:lumMod val="75000"/>
                </a:schemeClr>
              </a:solidFill>
            </a:rPr>
            <a:t>грузобагажа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053" y="2497885"/>
        <a:ext cx="2117482" cy="1539167"/>
      </dsp:txXfrm>
    </dsp:sp>
    <dsp:sp modelId="{B41BAF30-857B-4913-8CBE-2ABC05D7AB38}">
      <dsp:nvSpPr>
        <dsp:cNvPr id="0" name=""/>
        <dsp:cNvSpPr/>
      </dsp:nvSpPr>
      <dsp:spPr>
        <a:xfrm>
          <a:off x="1626449" y="1773571"/>
          <a:ext cx="331305" cy="3313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9BC5EA-F58D-423D-87B1-1574E2445954}">
      <dsp:nvSpPr>
        <dsp:cNvPr id="0" name=""/>
        <dsp:cNvSpPr/>
      </dsp:nvSpPr>
      <dsp:spPr>
        <a:xfrm rot="5400000">
          <a:off x="2727317" y="1384843"/>
          <a:ext cx="1168861" cy="19449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855DB6-6B1C-49A2-B13F-0E600A0761B2}">
      <dsp:nvSpPr>
        <dsp:cNvPr id="0" name=""/>
        <dsp:cNvSpPr/>
      </dsp:nvSpPr>
      <dsp:spPr>
        <a:xfrm>
          <a:off x="2443505" y="1965967"/>
          <a:ext cx="1933321" cy="153916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120,3 </a:t>
          </a:r>
          <a:r>
            <a:rPr lang="ru-RU" sz="1600" b="1" kern="1200" dirty="0" err="1" smtClean="0">
              <a:solidFill>
                <a:schemeClr val="accent1">
                  <a:lumMod val="75000"/>
                </a:schemeClr>
              </a:solidFill>
            </a:rPr>
            <a:t>млрд.т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-км 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грузооборот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443505" y="1965967"/>
        <a:ext cx="1933321" cy="1539167"/>
      </dsp:txXfrm>
    </dsp:sp>
    <dsp:sp modelId="{58A3E778-38A1-463B-ACB1-EC6D0C4F8E09}">
      <dsp:nvSpPr>
        <dsp:cNvPr id="0" name=""/>
        <dsp:cNvSpPr/>
      </dsp:nvSpPr>
      <dsp:spPr>
        <a:xfrm>
          <a:off x="3956820" y="1241653"/>
          <a:ext cx="331305" cy="3313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657A2B-44F3-4D97-8191-B1AD6C35D0BF}">
      <dsp:nvSpPr>
        <dsp:cNvPr id="0" name=""/>
        <dsp:cNvSpPr/>
      </dsp:nvSpPr>
      <dsp:spPr>
        <a:xfrm rot="5400000">
          <a:off x="5057688" y="852925"/>
          <a:ext cx="1168861" cy="19449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49AAA5-BFC6-4D73-ADA6-8723C2979984}">
      <dsp:nvSpPr>
        <dsp:cNvPr id="0" name=""/>
        <dsp:cNvSpPr/>
      </dsp:nvSpPr>
      <dsp:spPr>
        <a:xfrm>
          <a:off x="4786834" y="1434049"/>
          <a:ext cx="1907403" cy="153916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18,2 </a:t>
          </a:r>
          <a:r>
            <a:rPr lang="ru-RU" sz="1600" b="1" kern="1200" dirty="0" err="1" smtClean="0">
              <a:solidFill>
                <a:schemeClr val="accent1">
                  <a:lumMod val="75000"/>
                </a:schemeClr>
              </a:solidFill>
            </a:rPr>
            <a:t>млрд.п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-км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пассажирооборот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86834" y="1434049"/>
        <a:ext cx="1907403" cy="1539167"/>
      </dsp:txXfrm>
    </dsp:sp>
    <dsp:sp modelId="{BE31DBD3-73E3-46C7-BC72-F54B75149760}">
      <dsp:nvSpPr>
        <dsp:cNvPr id="0" name=""/>
        <dsp:cNvSpPr/>
      </dsp:nvSpPr>
      <dsp:spPr>
        <a:xfrm>
          <a:off x="6287191" y="709735"/>
          <a:ext cx="331305" cy="3313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BA3188-6242-4BD3-875D-F71411B3E78C}">
      <dsp:nvSpPr>
        <dsp:cNvPr id="0" name=""/>
        <dsp:cNvSpPr/>
      </dsp:nvSpPr>
      <dsp:spPr>
        <a:xfrm rot="5400000">
          <a:off x="7388058" y="321007"/>
          <a:ext cx="1168861" cy="19449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EAE93E-68BD-43BB-8E6F-AACA0E98725F}">
      <dsp:nvSpPr>
        <dsp:cNvPr id="0" name=""/>
        <dsp:cNvSpPr/>
      </dsp:nvSpPr>
      <dsp:spPr>
        <a:xfrm>
          <a:off x="7192946" y="902131"/>
          <a:ext cx="1755920" cy="153916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108,3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%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ИФО по секции «Транспорт и складирование»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192946" y="902131"/>
        <a:ext cx="1755920" cy="1539167"/>
      </dsp:txXfrm>
    </dsp:sp>
    <dsp:sp modelId="{86509699-7C98-485F-BC72-8E62182B63EF}">
      <dsp:nvSpPr>
        <dsp:cNvPr id="0" name=""/>
        <dsp:cNvSpPr/>
      </dsp:nvSpPr>
      <dsp:spPr>
        <a:xfrm>
          <a:off x="8617561" y="177817"/>
          <a:ext cx="331305" cy="3313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D090E3-CA97-41AC-93AE-61D02E4B0DF8}">
      <dsp:nvSpPr>
        <dsp:cNvPr id="0" name=""/>
        <dsp:cNvSpPr/>
      </dsp:nvSpPr>
      <dsp:spPr>
        <a:xfrm rot="5400000">
          <a:off x="9563883" y="-146518"/>
          <a:ext cx="1168861" cy="19449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1E786C-102A-4A05-BEBF-8760AC6296CC}">
      <dsp:nvSpPr>
        <dsp:cNvPr id="0" name=""/>
        <dsp:cNvSpPr/>
      </dsp:nvSpPr>
      <dsp:spPr>
        <a:xfrm>
          <a:off x="9181738" y="421728"/>
          <a:ext cx="1872408" cy="153916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392,7 </a:t>
          </a:r>
          <a:r>
            <a:rPr lang="ru-RU" sz="1600" b="1" kern="1200" dirty="0" err="1" smtClean="0">
              <a:solidFill>
                <a:schemeClr val="accent1">
                  <a:lumMod val="75000"/>
                </a:schemeClr>
              </a:solidFill>
            </a:rPr>
            <a:t>млн.чел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перевезено пассажиров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181738" y="421728"/>
        <a:ext cx="1872408" cy="1539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40B1D5-688D-4D3B-87EB-024C119A1E6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24" Type="http://schemas.openxmlformats.org/officeDocument/2006/relationships/image" Target="../media/image21.svg"/><Relationship Id="rId32" Type="http://schemas.openxmlformats.org/officeDocument/2006/relationships/image" Target="../media/image29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5.svg"/><Relationship Id="rId10" Type="http://schemas.openxmlformats.org/officeDocument/2006/relationships/image" Target="../media/image7.sv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image" Target="../media/image1.wmf"/><Relationship Id="rId9" Type="http://schemas.openxmlformats.org/officeDocument/2006/relationships/image" Target="../media/image4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13.png"/><Relationship Id="rId30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oleObject" Target="../embeddings/oleObject2.bin"/><Relationship Id="rId21" Type="http://schemas.openxmlformats.org/officeDocument/2006/relationships/image" Target="../media/image19.png"/><Relationship Id="rId34" Type="http://schemas.openxmlformats.org/officeDocument/2006/relationships/image" Target="../media/image29.svg"/><Relationship Id="rId7" Type="http://schemas.openxmlformats.org/officeDocument/2006/relationships/image" Target="../media/image17.png"/><Relationship Id="rId12" Type="http://schemas.openxmlformats.org/officeDocument/2006/relationships/image" Target="../media/image9.svg"/><Relationship Id="rId17" Type="http://schemas.openxmlformats.org/officeDocument/2006/relationships/image" Target="../media/image18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24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5.svg"/><Relationship Id="rId10" Type="http://schemas.openxmlformats.org/officeDocument/2006/relationships/image" Target="../media/image7.sv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image" Target="../media/image1.wmf"/><Relationship Id="rId9" Type="http://schemas.openxmlformats.org/officeDocument/2006/relationships/image" Target="../media/image4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13.png"/><Relationship Id="rId30" Type="http://schemas.openxmlformats.org/officeDocument/2006/relationships/image" Target="../media/image27.svg"/><Relationship Id="rId35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3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oleObject" Target="../embeddings/oleObject3.bin"/><Relationship Id="rId21" Type="http://schemas.openxmlformats.org/officeDocument/2006/relationships/image" Target="../media/image10.png"/><Relationship Id="rId34" Type="http://schemas.openxmlformats.org/officeDocument/2006/relationships/image" Target="../media/image29.svg"/><Relationship Id="rId7" Type="http://schemas.openxmlformats.org/officeDocument/2006/relationships/image" Target="../media/image21.png"/><Relationship Id="rId12" Type="http://schemas.openxmlformats.org/officeDocument/2006/relationships/image" Target="../media/image9.svg"/><Relationship Id="rId17" Type="http://schemas.openxmlformats.org/officeDocument/2006/relationships/image" Target="../media/image24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svg"/><Relationship Id="rId11" Type="http://schemas.openxmlformats.org/officeDocument/2006/relationships/image" Target="../media/image22.png"/><Relationship Id="rId24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5.svg"/><Relationship Id="rId10" Type="http://schemas.openxmlformats.org/officeDocument/2006/relationships/image" Target="../media/image7.sv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image" Target="../media/image1.wmf"/><Relationship Id="rId9" Type="http://schemas.openxmlformats.org/officeDocument/2006/relationships/image" Target="../media/image4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13.png"/><Relationship Id="rId30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oleObject" Target="../embeddings/oleObject4.bin"/><Relationship Id="rId21" Type="http://schemas.openxmlformats.org/officeDocument/2006/relationships/image" Target="../media/image10.png"/><Relationship Id="rId34" Type="http://schemas.openxmlformats.org/officeDocument/2006/relationships/image" Target="../media/image31.svg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24" Type="http://schemas.openxmlformats.org/officeDocument/2006/relationships/image" Target="../media/image21.svg"/><Relationship Id="rId32" Type="http://schemas.openxmlformats.org/officeDocument/2006/relationships/image" Target="../media/image29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5.svg"/><Relationship Id="rId10" Type="http://schemas.openxmlformats.org/officeDocument/2006/relationships/image" Target="../media/image7.sv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image" Target="../media/image1.wmf"/><Relationship Id="rId9" Type="http://schemas.openxmlformats.org/officeDocument/2006/relationships/image" Target="../media/image4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13.png"/><Relationship Id="rId30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oleObject" Target="../embeddings/oleObject5.bin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24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5.svg"/><Relationship Id="rId10" Type="http://schemas.openxmlformats.org/officeDocument/2006/relationships/image" Target="../media/image7.svg"/><Relationship Id="rId19" Type="http://schemas.openxmlformats.org/officeDocument/2006/relationships/image" Target="../media/image9.png"/><Relationship Id="rId4" Type="http://schemas.openxmlformats.org/officeDocument/2006/relationships/image" Target="../media/image1.wmf"/><Relationship Id="rId9" Type="http://schemas.openxmlformats.org/officeDocument/2006/relationships/image" Target="../media/image4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13.png"/><Relationship Id="rId30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oleObject" Target="../embeddings/oleObject6.bin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24" Type="http://schemas.openxmlformats.org/officeDocument/2006/relationships/image" Target="../media/image21.svg"/><Relationship Id="rId32" Type="http://schemas.openxmlformats.org/officeDocument/2006/relationships/image" Target="../media/image29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5.svg"/><Relationship Id="rId10" Type="http://schemas.openxmlformats.org/officeDocument/2006/relationships/image" Target="../media/image7.sv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image" Target="../media/image1.wmf"/><Relationship Id="rId9" Type="http://schemas.openxmlformats.org/officeDocument/2006/relationships/image" Target="../media/image4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13.png"/><Relationship Id="rId30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9.svg"/><Relationship Id="rId18" Type="http://schemas.openxmlformats.org/officeDocument/2006/relationships/image" Target="../media/image8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svg"/><Relationship Id="rId11" Type="http://schemas.openxmlformats.org/officeDocument/2006/relationships/image" Target="../media/image3.png"/><Relationship Id="rId32" Type="http://schemas.openxmlformats.org/officeDocument/2006/relationships/image" Target="../media/image29.svg"/><Relationship Id="rId5" Type="http://schemas.openxmlformats.org/officeDocument/2006/relationships/image" Target="../media/image2.png"/><Relationship Id="rId15" Type="http://schemas.openxmlformats.org/officeDocument/2006/relationships/image" Target="../media/image11.svg"/><Relationship Id="rId10" Type="http://schemas.openxmlformats.org/officeDocument/2006/relationships/image" Target="../media/image7.svg"/><Relationship Id="rId19" Type="http://schemas.openxmlformats.org/officeDocument/2006/relationships/image" Target="../media/image15.svg"/><Relationship Id="rId4" Type="http://schemas.openxmlformats.org/officeDocument/2006/relationships/image" Target="../media/image26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109" y="808384"/>
            <a:ext cx="9567135" cy="41170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Статистика по всем видам транспорта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за январь - </a:t>
            </a:r>
            <a:r>
              <a:rPr lang="ru-RU" dirty="0" smtClean="0">
                <a:solidFill>
                  <a:schemeClr val="accent1"/>
                </a:solidFill>
              </a:rPr>
              <a:t>март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2024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года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10" y="5233812"/>
            <a:ext cx="11964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январь-март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2024 года транспортом республики перевезено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236,7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млн. тонн грузов, что 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3,4% больше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уровня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января-марта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2023 года.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3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3476" y="7614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4172" y="757304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08539223"/>
              </p:ext>
            </p:extLst>
          </p:nvPr>
        </p:nvGraphicFramePr>
        <p:xfrm>
          <a:off x="543340" y="1497496"/>
          <a:ext cx="11346380" cy="421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5494" y="137341"/>
            <a:ext cx="1187659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региональном разрезе в январе-марте 2024 года уменьшение грузооборота отмечается в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Жетісу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(19,2%), Восточно-Казахстанской (13,4%), Северо-Казахстанской (12,9%), Абай (10,1%),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Костанайской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(9,9%),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Ұлытау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(9,9%), Карагандинской (8,1%), Актюбинской (7,7%),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Акмолинской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(7,6%), Туркестанской (3,6%), Западно-Казахстанской (3%),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Алматинской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(2%),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Кызылординской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(0,6%) и Павлодарской (0,2%) областях.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494" y="5863649"/>
            <a:ext cx="1198208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Пассажирооборот увеличился в городах: Алматы (20,8%), Астана (17,2%), Шымкент (7,2%) и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Алматинской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(27%),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Жамбылской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(20,4%),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Ұлытау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(17,6%),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Мангистауской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(12%),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Костанайской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(9,9%),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Кызылординской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(7,5%), Туркестанской (6%),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Атырауской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(4%) и Павлодарской (2,9%) областях.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CE3B32FB-CC4D-4125-81C9-F499C321B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175" y="79806"/>
          <a:ext cx="722034" cy="69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r:id="rId3" imgW="9815760" imgH="9472680" progId="">
                  <p:embed/>
                </p:oleObj>
              </mc:Choice>
              <mc:Fallback>
                <p:oleObj r:id="rId3" imgW="9815760" imgH="947268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CE3B32FB-CC4D-4125-81C9-F499C321B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5" y="79806"/>
                        <a:ext cx="722034" cy="69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9662467-0BEA-4045-A78D-380430A1CED0}"/>
              </a:ext>
            </a:extLst>
          </p:cNvPr>
          <p:cNvCxnSpPr>
            <a:cxnSpLocks/>
          </p:cNvCxnSpPr>
          <p:nvPr/>
        </p:nvCxnSpPr>
        <p:spPr>
          <a:xfrm>
            <a:off x="970384" y="79806"/>
            <a:ext cx="0" cy="6988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C59B1E-8DBF-458B-8C1D-FE3854892ADF}"/>
              </a:ext>
            </a:extLst>
          </p:cNvPr>
          <p:cNvSpPr txBox="1"/>
          <p:nvPr/>
        </p:nvSpPr>
        <p:spPr>
          <a:xfrm>
            <a:off x="970384" y="198375"/>
            <a:ext cx="106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Статистика по всем видам  транспорта за </a:t>
            </a:r>
            <a:r>
              <a:rPr lang="ru-RU" sz="2400" dirty="0" smtClean="0">
                <a:solidFill>
                  <a:srgbClr val="002060"/>
                </a:solidFill>
              </a:rPr>
              <a:t>январь - </a:t>
            </a:r>
            <a:r>
              <a:rPr lang="ru-RU" sz="2400" dirty="0" smtClean="0">
                <a:solidFill>
                  <a:srgbClr val="002060"/>
                </a:solidFill>
              </a:rPr>
              <a:t>март </a:t>
            </a:r>
            <a:r>
              <a:rPr lang="ru-RU" sz="2400" dirty="0" smtClean="0">
                <a:solidFill>
                  <a:srgbClr val="002060"/>
                </a:solidFill>
              </a:rPr>
              <a:t>2024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endParaRPr lang="x-none" sz="2400" dirty="0">
              <a:solidFill>
                <a:srgbClr val="002060"/>
              </a:solidFill>
            </a:endParaRPr>
          </a:p>
        </p:txBody>
      </p:sp>
      <p:pic>
        <p:nvPicPr>
          <p:cNvPr id="29" name="Рисунок 28" descr="Тележка">
            <a:extLst>
              <a:ext uri="{FF2B5EF4-FFF2-40B4-BE49-F238E27FC236}">
                <a16:creationId xmlns:a16="http://schemas.microsoft.com/office/drawing/2014/main" xmlns="" id="{D905EB2C-76D0-418C-8C40-9C266E8BF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7561" y="2388867"/>
            <a:ext cx="1073750" cy="1073750"/>
          </a:xfrm>
          <a:prstGeom prst="rect">
            <a:avLst/>
          </a:prstGeom>
        </p:spPr>
      </p:pic>
      <p:pic>
        <p:nvPicPr>
          <p:cNvPr id="37" name="Рисунок 3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4398F289-4489-4B9E-85C4-DF8D15E4E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34857" y="2560144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2E4F2C-9C5D-4E34-81CD-F7DDABCCFFD5}"/>
              </a:ext>
            </a:extLst>
          </p:cNvPr>
          <p:cNvSpPr txBox="1"/>
          <p:nvPr/>
        </p:nvSpPr>
        <p:spPr>
          <a:xfrm>
            <a:off x="515393" y="974782"/>
            <a:ext cx="484313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грузов, багажа,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грузобагажа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 descr="Угловые стрелки">
            <a:extLst>
              <a:ext uri="{FF2B5EF4-FFF2-40B4-BE49-F238E27FC236}">
                <a16:creationId xmlns:a16="http://schemas.microsoft.com/office/drawing/2014/main" xmlns="" id="{04601712-9DFE-4555-80B4-EB5E1D35CB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29320" y="2738279"/>
            <a:ext cx="1178188" cy="56486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A94D25A-1B54-4281-9F46-BD28142A2A63}"/>
              </a:ext>
            </a:extLst>
          </p:cNvPr>
          <p:cNvGrpSpPr/>
          <p:nvPr/>
        </p:nvGrpSpPr>
        <p:grpSpPr>
          <a:xfrm>
            <a:off x="7043519" y="2438756"/>
            <a:ext cx="914400" cy="914318"/>
            <a:chOff x="281492" y="2853159"/>
            <a:chExt cx="914400" cy="914400"/>
          </a:xfrm>
          <a:solidFill>
            <a:schemeClr val="accent4">
              <a:lumMod val="50000"/>
            </a:schemeClr>
          </a:solidFill>
        </p:grpSpPr>
        <p:pic>
          <p:nvPicPr>
            <p:cNvPr id="45" name="Рисунок 44" descr="Круговая стрелка">
              <a:extLst>
                <a:ext uri="{FF2B5EF4-FFF2-40B4-BE49-F238E27FC236}">
                  <a16:creationId xmlns:a16="http://schemas.microsoft.com/office/drawing/2014/main" xmlns="" id="{68A460A3-0BBB-40BC-8235-96F1BE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81492" y="2853159"/>
              <a:ext cx="914400" cy="914400"/>
            </a:xfrm>
            <a:prstGeom prst="rect">
              <a:avLst/>
            </a:prstGeom>
          </p:spPr>
        </p:pic>
        <p:pic>
          <p:nvPicPr>
            <p:cNvPr id="46" name="Рисунок 45" descr="Ящик">
              <a:extLst>
                <a:ext uri="{FF2B5EF4-FFF2-40B4-BE49-F238E27FC236}">
                  <a16:creationId xmlns:a16="http://schemas.microsoft.com/office/drawing/2014/main" xmlns="" id="{4E67C9FD-4508-4935-97E7-BCFBDCA4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48794" y="3122270"/>
              <a:ext cx="379795" cy="376178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2EAD1B5-F341-40BC-985E-372B54C29B51}"/>
              </a:ext>
            </a:extLst>
          </p:cNvPr>
          <p:cNvSpPr txBox="1"/>
          <p:nvPr/>
        </p:nvSpPr>
        <p:spPr>
          <a:xfrm>
            <a:off x="6833477" y="1038896"/>
            <a:ext cx="388610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C6012C9-4AAA-4E46-ABA2-0CF230641644}"/>
              </a:ext>
            </a:extLst>
          </p:cNvPr>
          <p:cNvSpPr txBox="1"/>
          <p:nvPr/>
        </p:nvSpPr>
        <p:spPr>
          <a:xfrm>
            <a:off x="6301470" y="1887095"/>
            <a:ext cx="236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120 336,3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Рисунок 48" descr="Угловые стрелки">
            <a:extLst>
              <a:ext uri="{FF2B5EF4-FFF2-40B4-BE49-F238E27FC236}">
                <a16:creationId xmlns:a16="http://schemas.microsoft.com/office/drawing/2014/main" xmlns="" id="{EE9F9141-7F79-48D2-BF73-A9B99C764A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436207" y="2659599"/>
            <a:ext cx="1178188" cy="564862"/>
          </a:xfrm>
          <a:prstGeom prst="rect">
            <a:avLst/>
          </a:prstGeom>
        </p:spPr>
      </p:pic>
      <p:pic>
        <p:nvPicPr>
          <p:cNvPr id="50" name="Рисунок 49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6FFDB88D-C169-49B7-8B8E-22DF501F78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92683" y="2425265"/>
            <a:ext cx="914400" cy="91431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CEFA2EE-A2F7-409F-BB89-D3C655CE721A}"/>
              </a:ext>
            </a:extLst>
          </p:cNvPr>
          <p:cNvSpPr txBox="1"/>
          <p:nvPr/>
        </p:nvSpPr>
        <p:spPr>
          <a:xfrm>
            <a:off x="9462647" y="1873985"/>
            <a:ext cx="223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0CC0F05-A337-4C2F-819A-9F44B45DF6DC}"/>
              </a:ext>
            </a:extLst>
          </p:cNvPr>
          <p:cNvSpPr txBox="1"/>
          <p:nvPr/>
        </p:nvSpPr>
        <p:spPr>
          <a:xfrm>
            <a:off x="970384" y="4014017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пассажиров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5E03274-A3CD-4483-AAC8-E2D0F9EDEE2C}"/>
              </a:ext>
            </a:extLst>
          </p:cNvPr>
          <p:cNvSpPr txBox="1"/>
          <p:nvPr/>
        </p:nvSpPr>
        <p:spPr>
          <a:xfrm>
            <a:off x="397566" y="4696098"/>
            <a:ext cx="269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392 728,9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Рисунок 55" descr="Угловые стрелки">
            <a:extLst>
              <a:ext uri="{FF2B5EF4-FFF2-40B4-BE49-F238E27FC236}">
                <a16:creationId xmlns:a16="http://schemas.microsoft.com/office/drawing/2014/main" xmlns="" id="{FF187890-B88B-4E99-9EFE-3476D09603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492813" y="5186138"/>
            <a:ext cx="1178188" cy="564862"/>
          </a:xfrm>
          <a:prstGeom prst="rect">
            <a:avLst/>
          </a:prstGeom>
        </p:spPr>
      </p:pic>
      <p:pic>
        <p:nvPicPr>
          <p:cNvPr id="57" name="Рисунок 5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1D6E8557-7977-4874-B589-93A8FDBE869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209701" y="5015542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FD7C688-4441-4D8B-BBC4-927E15728668}"/>
              </a:ext>
            </a:extLst>
          </p:cNvPr>
          <p:cNvSpPr txBox="1"/>
          <p:nvPr/>
        </p:nvSpPr>
        <p:spPr>
          <a:xfrm>
            <a:off x="2689217" y="4712688"/>
            <a:ext cx="288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  </a:t>
            </a:r>
            <a:r>
              <a:rPr lang="ru-RU" b="1" dirty="0" smtClean="0">
                <a:solidFill>
                  <a:srgbClr val="00B050"/>
                </a:solidFill>
              </a:rPr>
              <a:t>5,6 </a:t>
            </a:r>
            <a:r>
              <a:rPr lang="ru-RU" b="1" dirty="0" smtClean="0">
                <a:solidFill>
                  <a:srgbClr val="00B050"/>
                </a:solidFill>
              </a:rPr>
              <a:t>%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" name="Рисунок 60" descr="Пользователи">
            <a:extLst>
              <a:ext uri="{FF2B5EF4-FFF2-40B4-BE49-F238E27FC236}">
                <a16:creationId xmlns:a16="http://schemas.microsoft.com/office/drawing/2014/main" xmlns="" id="{48BF3D14-E094-4E5D-B051-46E4C91AF1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910484" y="5019818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2669F39-7333-43F1-9CC8-A065182C773F}"/>
              </a:ext>
            </a:extLst>
          </p:cNvPr>
          <p:cNvSpPr txBox="1"/>
          <p:nvPr/>
        </p:nvSpPr>
        <p:spPr>
          <a:xfrm>
            <a:off x="7043520" y="4071209"/>
            <a:ext cx="386222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Пассажирооборот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859ECFA-DAEC-4E94-8759-B99153FEB1B7}"/>
              </a:ext>
            </a:extLst>
          </p:cNvPr>
          <p:cNvSpPr txBox="1"/>
          <p:nvPr/>
        </p:nvSpPr>
        <p:spPr>
          <a:xfrm>
            <a:off x="6679097" y="4712688"/>
            <a:ext cx="229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18 174,8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" name="Рисунок 63" descr="Угловые стрелки">
            <a:extLst>
              <a:ext uri="{FF2B5EF4-FFF2-40B4-BE49-F238E27FC236}">
                <a16:creationId xmlns:a16="http://schemas.microsoft.com/office/drawing/2014/main" xmlns="" id="{BF5A964D-F6F0-4F0E-8875-A14B1BBB78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8491073" y="5149757"/>
            <a:ext cx="1178188" cy="564862"/>
          </a:xfrm>
          <a:prstGeom prst="rect">
            <a:avLst/>
          </a:prstGeom>
        </p:spPr>
      </p:pic>
      <p:pic>
        <p:nvPicPr>
          <p:cNvPr id="65" name="Рисунок 64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15FAA174-E4FA-433A-8C20-B8B0D89A9A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10262382" y="5081528"/>
            <a:ext cx="914400" cy="79097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33C9E0D-F641-4E4C-9C14-A0731D42E7F1}"/>
              </a:ext>
            </a:extLst>
          </p:cNvPr>
          <p:cNvSpPr txBox="1"/>
          <p:nvPr/>
        </p:nvSpPr>
        <p:spPr>
          <a:xfrm>
            <a:off x="8817909" y="4696098"/>
            <a:ext cx="300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8,8 </a:t>
            </a:r>
            <a:r>
              <a:rPr lang="ru-RU" b="1" dirty="0" smtClean="0">
                <a:solidFill>
                  <a:srgbClr val="00B050"/>
                </a:solidFill>
              </a:rPr>
              <a:t>%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в 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9" name="Рисунок 68" descr="Цикл с людьми">
            <a:extLst>
              <a:ext uri="{FF2B5EF4-FFF2-40B4-BE49-F238E27FC236}">
                <a16:creationId xmlns:a16="http://schemas.microsoft.com/office/drawing/2014/main" xmlns="" id="{4E5CB731-36E8-439A-A0A3-9292009333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7088237" y="4982255"/>
            <a:ext cx="914400" cy="907159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AE51E0D1-F724-463F-9E40-E8845AEA47A3}"/>
              </a:ext>
            </a:extLst>
          </p:cNvPr>
          <p:cNvCxnSpPr>
            <a:cxnSpLocks/>
          </p:cNvCxnSpPr>
          <p:nvPr/>
        </p:nvCxnSpPr>
        <p:spPr>
          <a:xfrm flipH="1">
            <a:off x="515393" y="3510848"/>
            <a:ext cx="11163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E4AAAF-D4FF-3237-697F-D80D97099226}"/>
              </a:ext>
            </a:extLst>
          </p:cNvPr>
          <p:cNvSpPr txBox="1"/>
          <p:nvPr/>
        </p:nvSpPr>
        <p:spPr>
          <a:xfrm>
            <a:off x="265043" y="1816785"/>
            <a:ext cx="239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236 715,0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тыс.тонн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542C5E-2A5E-B1D8-B9D7-E8D9002BE1E3}"/>
              </a:ext>
            </a:extLst>
          </p:cNvPr>
          <p:cNvSpPr txBox="1"/>
          <p:nvPr/>
        </p:nvSpPr>
        <p:spPr>
          <a:xfrm flipH="1">
            <a:off x="2629985" y="1829970"/>
            <a:ext cx="877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3,4 </a:t>
            </a:r>
            <a:r>
              <a:rPr lang="ru-RU" b="1" dirty="0" smtClean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5DDB08-4D8F-5E13-3C9A-15535D88203D}"/>
              </a:ext>
            </a:extLst>
          </p:cNvPr>
          <p:cNvSpPr txBox="1"/>
          <p:nvPr/>
        </p:nvSpPr>
        <p:spPr>
          <a:xfrm>
            <a:off x="3654504" y="1843230"/>
            <a:ext cx="2398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в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C779F5-02F1-70A6-CA32-BF6ED8B7C4E2}"/>
              </a:ext>
            </a:extLst>
          </p:cNvPr>
          <p:cNvSpPr txBox="1"/>
          <p:nvPr/>
        </p:nvSpPr>
        <p:spPr>
          <a:xfrm flipH="1">
            <a:off x="8668124" y="1889398"/>
            <a:ext cx="1121811" cy="37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2,9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Рисунок 19" descr="Стрелка: изгиб по часовой стрелке">
            <a:extLst>
              <a:ext uri="{FF2B5EF4-FFF2-40B4-BE49-F238E27FC236}">
                <a16:creationId xmlns:a16="http://schemas.microsoft.com/office/drawing/2014/main" xmlns="" id="{9F1D4D73-9788-48AB-1D0B-155B764F036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 rot="10800000" flipV="1">
            <a:off x="3596715" y="4741779"/>
            <a:ext cx="327290" cy="311150"/>
          </a:xfrm>
          <a:prstGeom prst="rect">
            <a:avLst/>
          </a:prstGeom>
        </p:spPr>
      </p:pic>
      <p:pic>
        <p:nvPicPr>
          <p:cNvPr id="21" name="Рисунок 20" descr="Стрелка: изгиб по часовой стрелке">
            <a:extLst>
              <a:ext uri="{FF2B5EF4-FFF2-40B4-BE49-F238E27FC236}">
                <a16:creationId xmlns:a16="http://schemas.microsoft.com/office/drawing/2014/main" xmlns="" id="{C5C9CC80-392E-60B4-AA57-0D3BA606ADD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 rot="10800000" flipV="1">
            <a:off x="9586539" y="4741779"/>
            <a:ext cx="327290" cy="311150"/>
          </a:xfrm>
          <a:prstGeom prst="rect">
            <a:avLst/>
          </a:prstGeom>
        </p:spPr>
      </p:pic>
      <p:pic>
        <p:nvPicPr>
          <p:cNvPr id="1186" name="Picture 16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563" y="1903076"/>
            <a:ext cx="3476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Рисунок 38" descr="Стрелка: изгиб по часовой стрелке">
            <a:extLst>
              <a:ext uri="{FF2B5EF4-FFF2-40B4-BE49-F238E27FC236}">
                <a16:creationId xmlns:a16="http://schemas.microsoft.com/office/drawing/2014/main" xmlns="" id="{9F1D4D73-9788-48AB-1D0B-155B764F036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 rot="10800000" flipV="1">
            <a:off x="3327214" y="1858307"/>
            <a:ext cx="32729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76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CE3B32FB-CC4D-4125-81C9-F499C321B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175" y="79806"/>
          <a:ext cx="722034" cy="69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r:id="rId3" imgW="9815760" imgH="9472680" progId="">
                  <p:embed/>
                </p:oleObj>
              </mc:Choice>
              <mc:Fallback>
                <p:oleObj r:id="rId3" imgW="9815760" imgH="947268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CE3B32FB-CC4D-4125-81C9-F499C321B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5" y="79806"/>
                        <a:ext cx="722034" cy="69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9662467-0BEA-4045-A78D-380430A1CED0}"/>
              </a:ext>
            </a:extLst>
          </p:cNvPr>
          <p:cNvCxnSpPr>
            <a:cxnSpLocks/>
          </p:cNvCxnSpPr>
          <p:nvPr/>
        </p:nvCxnSpPr>
        <p:spPr>
          <a:xfrm>
            <a:off x="970384" y="79806"/>
            <a:ext cx="0" cy="6988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C59B1E-8DBF-458B-8C1D-FE3854892ADF}"/>
              </a:ext>
            </a:extLst>
          </p:cNvPr>
          <p:cNvSpPr txBox="1"/>
          <p:nvPr/>
        </p:nvSpPr>
        <p:spPr>
          <a:xfrm>
            <a:off x="970384" y="198375"/>
            <a:ext cx="106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Статистика железнодорожного транспорта за </a:t>
            </a:r>
            <a:r>
              <a:rPr lang="ru-RU" sz="2400" dirty="0" smtClean="0">
                <a:solidFill>
                  <a:srgbClr val="002060"/>
                </a:solidFill>
              </a:rPr>
              <a:t>январь - </a:t>
            </a:r>
            <a:r>
              <a:rPr lang="ru-RU" sz="2400" dirty="0" smtClean="0">
                <a:solidFill>
                  <a:srgbClr val="002060"/>
                </a:solidFill>
              </a:rPr>
              <a:t>март </a:t>
            </a:r>
            <a:r>
              <a:rPr lang="ru-RU" sz="2400" dirty="0" smtClean="0">
                <a:solidFill>
                  <a:srgbClr val="002060"/>
                </a:solidFill>
              </a:rPr>
              <a:t>202</a:t>
            </a:r>
            <a:r>
              <a:rPr lang="en-US" sz="2400" dirty="0" smtClean="0">
                <a:solidFill>
                  <a:srgbClr val="002060"/>
                </a:solidFill>
              </a:rPr>
              <a:t>4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endParaRPr lang="x-none" sz="2400" dirty="0">
              <a:solidFill>
                <a:srgbClr val="002060"/>
              </a:solidFill>
            </a:endParaRPr>
          </a:p>
        </p:txBody>
      </p:sp>
      <p:pic>
        <p:nvPicPr>
          <p:cNvPr id="29" name="Рисунок 28" descr="Тележка">
            <a:extLst>
              <a:ext uri="{FF2B5EF4-FFF2-40B4-BE49-F238E27FC236}">
                <a16:creationId xmlns:a16="http://schemas.microsoft.com/office/drawing/2014/main" xmlns="" id="{D905EB2C-76D0-418C-8C40-9C266E8BF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7561" y="2399145"/>
            <a:ext cx="1063471" cy="1063471"/>
          </a:xfrm>
          <a:prstGeom prst="rect">
            <a:avLst/>
          </a:prstGeom>
        </p:spPr>
      </p:pic>
      <p:pic>
        <p:nvPicPr>
          <p:cNvPr id="37" name="Рисунок 3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4398F289-4489-4B9E-85C4-DF8D15E4E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34857" y="2656644"/>
            <a:ext cx="914400" cy="8179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2E4F2C-9C5D-4E34-81CD-F7DDABCCFFD5}"/>
              </a:ext>
            </a:extLst>
          </p:cNvPr>
          <p:cNvSpPr txBox="1"/>
          <p:nvPr/>
        </p:nvSpPr>
        <p:spPr>
          <a:xfrm>
            <a:off x="553063" y="974782"/>
            <a:ext cx="480546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грузов, багажа,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грузобагажа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 descr="Угловые стрелки">
            <a:extLst>
              <a:ext uri="{FF2B5EF4-FFF2-40B4-BE49-F238E27FC236}">
                <a16:creationId xmlns:a16="http://schemas.microsoft.com/office/drawing/2014/main" xmlns="" id="{04601712-9DFE-4555-80B4-EB5E1D35CB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29320" y="2750035"/>
            <a:ext cx="1153665" cy="55310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A94D25A-1B54-4281-9F46-BD28142A2A63}"/>
              </a:ext>
            </a:extLst>
          </p:cNvPr>
          <p:cNvGrpSpPr/>
          <p:nvPr/>
        </p:nvGrpSpPr>
        <p:grpSpPr>
          <a:xfrm>
            <a:off x="7057820" y="2472249"/>
            <a:ext cx="914400" cy="914318"/>
            <a:chOff x="281492" y="2853159"/>
            <a:chExt cx="914400" cy="914400"/>
          </a:xfrm>
          <a:solidFill>
            <a:schemeClr val="accent4">
              <a:lumMod val="50000"/>
            </a:schemeClr>
          </a:solidFill>
        </p:grpSpPr>
        <p:pic>
          <p:nvPicPr>
            <p:cNvPr id="45" name="Рисунок 44" descr="Круговая стрелка">
              <a:extLst>
                <a:ext uri="{FF2B5EF4-FFF2-40B4-BE49-F238E27FC236}">
                  <a16:creationId xmlns:a16="http://schemas.microsoft.com/office/drawing/2014/main" xmlns="" id="{68A460A3-0BBB-40BC-8235-96F1BE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81492" y="2853159"/>
              <a:ext cx="914400" cy="914400"/>
            </a:xfrm>
            <a:prstGeom prst="rect">
              <a:avLst/>
            </a:prstGeom>
          </p:spPr>
        </p:pic>
        <p:pic>
          <p:nvPicPr>
            <p:cNvPr id="46" name="Рисунок 45" descr="Ящик">
              <a:extLst>
                <a:ext uri="{FF2B5EF4-FFF2-40B4-BE49-F238E27FC236}">
                  <a16:creationId xmlns:a16="http://schemas.microsoft.com/office/drawing/2014/main" xmlns="" id="{4E67C9FD-4508-4935-97E7-BCFBDCA4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48794" y="3122270"/>
              <a:ext cx="379795" cy="376178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2EAD1B5-F341-40BC-985E-372B54C29B51}"/>
              </a:ext>
            </a:extLst>
          </p:cNvPr>
          <p:cNvSpPr txBox="1"/>
          <p:nvPr/>
        </p:nvSpPr>
        <p:spPr>
          <a:xfrm>
            <a:off x="6980209" y="997476"/>
            <a:ext cx="388610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C6012C9-4AAA-4E46-ABA2-0CF230641644}"/>
              </a:ext>
            </a:extLst>
          </p:cNvPr>
          <p:cNvSpPr txBox="1"/>
          <p:nvPr/>
        </p:nvSpPr>
        <p:spPr>
          <a:xfrm>
            <a:off x="6134726" y="1887095"/>
            <a:ext cx="248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75 907,2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Рисунок 48" descr="Угловые стрелки">
            <a:extLst>
              <a:ext uri="{FF2B5EF4-FFF2-40B4-BE49-F238E27FC236}">
                <a16:creationId xmlns:a16="http://schemas.microsoft.com/office/drawing/2014/main" xmlns="" id="{EE9F9141-7F79-48D2-BF73-A9B99C764A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436206" y="2699318"/>
            <a:ext cx="1178188" cy="564862"/>
          </a:xfrm>
          <a:prstGeom prst="rect">
            <a:avLst/>
          </a:prstGeom>
        </p:spPr>
      </p:pic>
      <p:pic>
        <p:nvPicPr>
          <p:cNvPr id="50" name="Рисунок 49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6FFDB88D-C169-49B7-8B8E-22DF501F78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98845" y="2652950"/>
            <a:ext cx="914400" cy="77604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CEFA2EE-A2F7-409F-BB89-D3C655CE721A}"/>
              </a:ext>
            </a:extLst>
          </p:cNvPr>
          <p:cNvSpPr txBox="1"/>
          <p:nvPr/>
        </p:nvSpPr>
        <p:spPr>
          <a:xfrm>
            <a:off x="9462647" y="1873985"/>
            <a:ext cx="223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0CC0F05-A337-4C2F-819A-9F44B45DF6DC}"/>
              </a:ext>
            </a:extLst>
          </p:cNvPr>
          <p:cNvSpPr txBox="1"/>
          <p:nvPr/>
        </p:nvSpPr>
        <p:spPr>
          <a:xfrm>
            <a:off x="1101837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пассажиров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5E03274-A3CD-4483-AAC8-E2D0F9EDEE2C}"/>
              </a:ext>
            </a:extLst>
          </p:cNvPr>
          <p:cNvSpPr txBox="1"/>
          <p:nvPr/>
        </p:nvSpPr>
        <p:spPr>
          <a:xfrm>
            <a:off x="687562" y="4773249"/>
            <a:ext cx="230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5 172,3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Рисунок 55" descr="Угловые стрелки">
            <a:extLst>
              <a:ext uri="{FF2B5EF4-FFF2-40B4-BE49-F238E27FC236}">
                <a16:creationId xmlns:a16="http://schemas.microsoft.com/office/drawing/2014/main" xmlns="" id="{FF187890-B88B-4E99-9EFE-3476D09603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497922" y="5556747"/>
            <a:ext cx="1178188" cy="564862"/>
          </a:xfrm>
          <a:prstGeom prst="rect">
            <a:avLst/>
          </a:prstGeom>
        </p:spPr>
      </p:pic>
      <p:pic>
        <p:nvPicPr>
          <p:cNvPr id="57" name="Рисунок 5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1D6E8557-7977-4874-B589-93A8FDBE869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242777" y="5355467"/>
            <a:ext cx="905706" cy="90570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FD7C688-4441-4D8B-BBC4-927E15728668}"/>
              </a:ext>
            </a:extLst>
          </p:cNvPr>
          <p:cNvSpPr txBox="1"/>
          <p:nvPr/>
        </p:nvSpPr>
        <p:spPr>
          <a:xfrm>
            <a:off x="2841674" y="4808558"/>
            <a:ext cx="282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8,1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%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" name="Рисунок 60" descr="Пользователи">
            <a:extLst>
              <a:ext uri="{FF2B5EF4-FFF2-40B4-BE49-F238E27FC236}">
                <a16:creationId xmlns:a16="http://schemas.microsoft.com/office/drawing/2014/main" xmlns="" id="{48BF3D14-E094-4E5D-B051-46E4C91AF1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016855" y="5397616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2669F39-7333-43F1-9CC8-A065182C773F}"/>
              </a:ext>
            </a:extLst>
          </p:cNvPr>
          <p:cNvSpPr txBox="1"/>
          <p:nvPr/>
        </p:nvSpPr>
        <p:spPr>
          <a:xfrm>
            <a:off x="7282954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Пассажирооборот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859ECFA-DAEC-4E94-8759-B99153FEB1B7}"/>
              </a:ext>
            </a:extLst>
          </p:cNvPr>
          <p:cNvSpPr txBox="1"/>
          <p:nvPr/>
        </p:nvSpPr>
        <p:spPr>
          <a:xfrm>
            <a:off x="6533322" y="4803728"/>
            <a:ext cx="224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3 767,6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" name="Рисунок 63" descr="Угловые стрелки">
            <a:extLst>
              <a:ext uri="{FF2B5EF4-FFF2-40B4-BE49-F238E27FC236}">
                <a16:creationId xmlns:a16="http://schemas.microsoft.com/office/drawing/2014/main" xmlns="" id="{BF5A964D-F6F0-4F0E-8875-A14B1BBB78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8407828" y="5556747"/>
            <a:ext cx="1354981" cy="564862"/>
          </a:xfrm>
          <a:prstGeom prst="rect">
            <a:avLst/>
          </a:prstGeom>
        </p:spPr>
      </p:pic>
      <p:pic>
        <p:nvPicPr>
          <p:cNvPr id="65" name="Рисунок 64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15FAA174-E4FA-433A-8C20-B8B0D89A9A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10292162" y="5483046"/>
            <a:ext cx="914400" cy="79097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33C9E0D-F641-4E4C-9C14-A0731D42E7F1}"/>
              </a:ext>
            </a:extLst>
          </p:cNvPr>
          <p:cNvSpPr txBox="1"/>
          <p:nvPr/>
        </p:nvSpPr>
        <p:spPr>
          <a:xfrm>
            <a:off x="8778240" y="4837649"/>
            <a:ext cx="292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0,3 </a:t>
            </a:r>
            <a:r>
              <a:rPr lang="ru-RU" b="1" dirty="0" smtClean="0">
                <a:solidFill>
                  <a:srgbClr val="00B050"/>
                </a:solidFill>
              </a:rPr>
              <a:t>% 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9" name="Рисунок 68" descr="Цикл с людьми">
            <a:extLst>
              <a:ext uri="{FF2B5EF4-FFF2-40B4-BE49-F238E27FC236}">
                <a16:creationId xmlns:a16="http://schemas.microsoft.com/office/drawing/2014/main" xmlns="" id="{4E5CB731-36E8-439A-A0A3-9292009333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7043519" y="5329539"/>
            <a:ext cx="905706" cy="898534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AE51E0D1-F724-463F-9E40-E8845AEA47A3}"/>
              </a:ext>
            </a:extLst>
          </p:cNvPr>
          <p:cNvCxnSpPr>
            <a:cxnSpLocks/>
          </p:cNvCxnSpPr>
          <p:nvPr/>
        </p:nvCxnSpPr>
        <p:spPr>
          <a:xfrm flipH="1">
            <a:off x="553063" y="3728564"/>
            <a:ext cx="11163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E4AAAF-D4FF-3237-697F-D80D97099226}"/>
              </a:ext>
            </a:extLst>
          </p:cNvPr>
          <p:cNvSpPr txBox="1"/>
          <p:nvPr/>
        </p:nvSpPr>
        <p:spPr>
          <a:xfrm>
            <a:off x="346147" y="1830775"/>
            <a:ext cx="246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96 927,4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тыс.тонн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542C5E-2A5E-B1D8-B9D7-E8D9002BE1E3}"/>
              </a:ext>
            </a:extLst>
          </p:cNvPr>
          <p:cNvSpPr txBox="1"/>
          <p:nvPr/>
        </p:nvSpPr>
        <p:spPr>
          <a:xfrm flipH="1">
            <a:off x="2575380" y="1830776"/>
            <a:ext cx="1306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3,5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5DDB08-4D8F-5E13-3C9A-15535D88203D}"/>
              </a:ext>
            </a:extLst>
          </p:cNvPr>
          <p:cNvSpPr txBox="1"/>
          <p:nvPr/>
        </p:nvSpPr>
        <p:spPr>
          <a:xfrm>
            <a:off x="3615397" y="1830775"/>
            <a:ext cx="2519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в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C779F5-02F1-70A6-CA32-BF6ED8B7C4E2}"/>
              </a:ext>
            </a:extLst>
          </p:cNvPr>
          <p:cNvSpPr txBox="1"/>
          <p:nvPr/>
        </p:nvSpPr>
        <p:spPr>
          <a:xfrm flipH="1">
            <a:off x="8436206" y="1902215"/>
            <a:ext cx="1326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7,4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%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Стрелка: изгиб по часовой стрелке">
            <a:extLst>
              <a:ext uri="{FF2B5EF4-FFF2-40B4-BE49-F238E27FC236}">
                <a16:creationId xmlns:a16="http://schemas.microsoft.com/office/drawing/2014/main" xmlns="" id="{3E6503C0-6FD3-5602-11E4-C3A494D79B0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 rot="10800000" flipV="1">
            <a:off x="3700166" y="4831431"/>
            <a:ext cx="327290" cy="311150"/>
          </a:xfrm>
          <a:prstGeom prst="rect">
            <a:avLst/>
          </a:prstGeom>
        </p:spPr>
      </p:pic>
      <p:pic>
        <p:nvPicPr>
          <p:cNvPr id="2214" name="Picture 166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85" y="1873985"/>
            <a:ext cx="3476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66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84" y="1931306"/>
            <a:ext cx="3476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Рисунок 39" descr="Стрелка: изгиб по часовой стрелке">
            <a:extLst>
              <a:ext uri="{FF2B5EF4-FFF2-40B4-BE49-F238E27FC236}">
                <a16:creationId xmlns:a16="http://schemas.microsoft.com/office/drawing/2014/main" xmlns="" id="{3E6503C0-6FD3-5602-11E4-C3A494D79B0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 rot="10800000" flipV="1">
            <a:off x="9467050" y="4869622"/>
            <a:ext cx="32729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CE3B32FB-CC4D-4125-81C9-F499C321B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175" y="79806"/>
          <a:ext cx="722034" cy="69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r:id="rId3" imgW="9815760" imgH="9472680" progId="">
                  <p:embed/>
                </p:oleObj>
              </mc:Choice>
              <mc:Fallback>
                <p:oleObj r:id="rId3" imgW="9815760" imgH="947268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CE3B32FB-CC4D-4125-81C9-F499C321B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5" y="79806"/>
                        <a:ext cx="722034" cy="69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9662467-0BEA-4045-A78D-380430A1CED0}"/>
              </a:ext>
            </a:extLst>
          </p:cNvPr>
          <p:cNvCxnSpPr>
            <a:cxnSpLocks/>
          </p:cNvCxnSpPr>
          <p:nvPr/>
        </p:nvCxnSpPr>
        <p:spPr>
          <a:xfrm>
            <a:off x="970384" y="79806"/>
            <a:ext cx="0" cy="6988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C59B1E-8DBF-458B-8C1D-FE3854892ADF}"/>
              </a:ext>
            </a:extLst>
          </p:cNvPr>
          <p:cNvSpPr txBox="1"/>
          <p:nvPr/>
        </p:nvSpPr>
        <p:spPr>
          <a:xfrm>
            <a:off x="970384" y="198375"/>
            <a:ext cx="106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Статистика  автомобильного транспорта за </a:t>
            </a:r>
            <a:r>
              <a:rPr lang="ru-RU" sz="2400" dirty="0" smtClean="0">
                <a:solidFill>
                  <a:srgbClr val="002060"/>
                </a:solidFill>
              </a:rPr>
              <a:t>январь - </a:t>
            </a:r>
            <a:r>
              <a:rPr lang="ru-RU" sz="2400" dirty="0" smtClean="0">
                <a:solidFill>
                  <a:srgbClr val="002060"/>
                </a:solidFill>
              </a:rPr>
              <a:t>март </a:t>
            </a:r>
            <a:r>
              <a:rPr lang="ru-RU" sz="2400" dirty="0" smtClean="0">
                <a:solidFill>
                  <a:srgbClr val="002060"/>
                </a:solidFill>
              </a:rPr>
              <a:t>202</a:t>
            </a:r>
            <a:r>
              <a:rPr lang="en-US" sz="2400" dirty="0" smtClean="0">
                <a:solidFill>
                  <a:srgbClr val="002060"/>
                </a:solidFill>
              </a:rPr>
              <a:t>4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endParaRPr lang="x-none" sz="2400" dirty="0">
              <a:solidFill>
                <a:srgbClr val="002060"/>
              </a:solidFill>
            </a:endParaRPr>
          </a:p>
        </p:txBody>
      </p:sp>
      <p:pic>
        <p:nvPicPr>
          <p:cNvPr id="29" name="Рисунок 28" descr="Тележка">
            <a:extLst>
              <a:ext uri="{FF2B5EF4-FFF2-40B4-BE49-F238E27FC236}">
                <a16:creationId xmlns:a16="http://schemas.microsoft.com/office/drawing/2014/main" xmlns="" id="{D905EB2C-76D0-418C-8C40-9C266E8BF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7561" y="2388867"/>
            <a:ext cx="1063471" cy="1063471"/>
          </a:xfrm>
          <a:prstGeom prst="rect">
            <a:avLst/>
          </a:prstGeom>
        </p:spPr>
      </p:pic>
      <p:pic>
        <p:nvPicPr>
          <p:cNvPr id="37" name="Рисунок 3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4398F289-4489-4B9E-85C4-DF8D15E4E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11113" y="2546824"/>
            <a:ext cx="837369" cy="83736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2E4F2C-9C5D-4E34-81CD-F7DDABCCFFD5}"/>
              </a:ext>
            </a:extLst>
          </p:cNvPr>
          <p:cNvSpPr txBox="1"/>
          <p:nvPr/>
        </p:nvSpPr>
        <p:spPr>
          <a:xfrm>
            <a:off x="425003" y="974782"/>
            <a:ext cx="493352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грузов, багажа,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грузобагажа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 descr="Угловые стрелки">
            <a:extLst>
              <a:ext uri="{FF2B5EF4-FFF2-40B4-BE49-F238E27FC236}">
                <a16:creationId xmlns:a16="http://schemas.microsoft.com/office/drawing/2014/main" xmlns="" id="{04601712-9DFE-4555-80B4-EB5E1D35CB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29320" y="2738279"/>
            <a:ext cx="1178188" cy="56486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A94D25A-1B54-4281-9F46-BD28142A2A63}"/>
              </a:ext>
            </a:extLst>
          </p:cNvPr>
          <p:cNvGrpSpPr/>
          <p:nvPr/>
        </p:nvGrpSpPr>
        <p:grpSpPr>
          <a:xfrm>
            <a:off x="7043518" y="2438755"/>
            <a:ext cx="1178188" cy="1063467"/>
            <a:chOff x="281492" y="2853159"/>
            <a:chExt cx="914400" cy="914400"/>
          </a:xfrm>
          <a:solidFill>
            <a:schemeClr val="accent4">
              <a:lumMod val="50000"/>
            </a:schemeClr>
          </a:solidFill>
        </p:grpSpPr>
        <p:pic>
          <p:nvPicPr>
            <p:cNvPr id="45" name="Рисунок 44" descr="Круговая стрелка">
              <a:extLst>
                <a:ext uri="{FF2B5EF4-FFF2-40B4-BE49-F238E27FC236}">
                  <a16:creationId xmlns:a16="http://schemas.microsoft.com/office/drawing/2014/main" xmlns="" id="{68A460A3-0BBB-40BC-8235-96F1BE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81492" y="2853159"/>
              <a:ext cx="914400" cy="914400"/>
            </a:xfrm>
            <a:prstGeom prst="rect">
              <a:avLst/>
            </a:prstGeom>
          </p:spPr>
        </p:pic>
        <p:pic>
          <p:nvPicPr>
            <p:cNvPr id="46" name="Рисунок 45" descr="Ящик">
              <a:extLst>
                <a:ext uri="{FF2B5EF4-FFF2-40B4-BE49-F238E27FC236}">
                  <a16:creationId xmlns:a16="http://schemas.microsoft.com/office/drawing/2014/main" xmlns="" id="{4E67C9FD-4508-4935-97E7-BCFBDCA4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48794" y="3122270"/>
              <a:ext cx="379795" cy="376178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2EAD1B5-F341-40BC-985E-372B54C29B51}"/>
              </a:ext>
            </a:extLst>
          </p:cNvPr>
          <p:cNvSpPr txBox="1"/>
          <p:nvPr/>
        </p:nvSpPr>
        <p:spPr>
          <a:xfrm>
            <a:off x="6833477" y="1038896"/>
            <a:ext cx="388610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C6012C9-4AAA-4E46-ABA2-0CF230641644}"/>
              </a:ext>
            </a:extLst>
          </p:cNvPr>
          <p:cNvSpPr txBox="1"/>
          <p:nvPr/>
        </p:nvSpPr>
        <p:spPr>
          <a:xfrm>
            <a:off x="6301471" y="1887095"/>
            <a:ext cx="232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6 680,6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Рисунок 48" descr="Угловые стрелки">
            <a:extLst>
              <a:ext uri="{FF2B5EF4-FFF2-40B4-BE49-F238E27FC236}">
                <a16:creationId xmlns:a16="http://schemas.microsoft.com/office/drawing/2014/main" xmlns="" id="{EE9F9141-7F79-48D2-BF73-A9B99C764A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436207" y="2659599"/>
            <a:ext cx="1178188" cy="564862"/>
          </a:xfrm>
          <a:prstGeom prst="rect">
            <a:avLst/>
          </a:prstGeom>
        </p:spPr>
      </p:pic>
      <p:pic>
        <p:nvPicPr>
          <p:cNvPr id="50" name="Рисунок 49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6FFDB88D-C169-49B7-8B8E-22DF501F78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92682" y="2522873"/>
            <a:ext cx="839379" cy="83930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CEFA2EE-A2F7-409F-BB89-D3C655CE721A}"/>
              </a:ext>
            </a:extLst>
          </p:cNvPr>
          <p:cNvSpPr txBox="1"/>
          <p:nvPr/>
        </p:nvSpPr>
        <p:spPr>
          <a:xfrm>
            <a:off x="9462647" y="1873985"/>
            <a:ext cx="223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0CC0F05-A337-4C2F-819A-9F44B45DF6DC}"/>
              </a:ext>
            </a:extLst>
          </p:cNvPr>
          <p:cNvSpPr txBox="1"/>
          <p:nvPr/>
        </p:nvSpPr>
        <p:spPr>
          <a:xfrm>
            <a:off x="1101837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пассажиров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5E03274-A3CD-4483-AAC8-E2D0F9EDEE2C}"/>
              </a:ext>
            </a:extLst>
          </p:cNvPr>
          <p:cNvSpPr txBox="1"/>
          <p:nvPr/>
        </p:nvSpPr>
        <p:spPr>
          <a:xfrm>
            <a:off x="553063" y="4773249"/>
            <a:ext cx="253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384 280,7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Рисунок 55" descr="Угловые стрелки">
            <a:extLst>
              <a:ext uri="{FF2B5EF4-FFF2-40B4-BE49-F238E27FC236}">
                <a16:creationId xmlns:a16="http://schemas.microsoft.com/office/drawing/2014/main" xmlns="" id="{FF187890-B88B-4E99-9EFE-3476D09603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557959" y="5518028"/>
            <a:ext cx="1178188" cy="564862"/>
          </a:xfrm>
          <a:prstGeom prst="rect">
            <a:avLst/>
          </a:prstGeom>
        </p:spPr>
      </p:pic>
      <p:pic>
        <p:nvPicPr>
          <p:cNvPr id="57" name="Рисунок 5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1D6E8557-7977-4874-B589-93A8FDBE869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188497" y="5317893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FD7C688-4441-4D8B-BBC4-927E15728668}"/>
              </a:ext>
            </a:extLst>
          </p:cNvPr>
          <p:cNvSpPr txBox="1"/>
          <p:nvPr/>
        </p:nvSpPr>
        <p:spPr>
          <a:xfrm>
            <a:off x="2799470" y="4792578"/>
            <a:ext cx="287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ru-RU" b="1" dirty="0" smtClean="0">
                <a:solidFill>
                  <a:srgbClr val="00B050"/>
                </a:solidFill>
              </a:rPr>
              <a:t>5,4 </a:t>
            </a:r>
            <a:r>
              <a:rPr lang="ru-RU" b="1" dirty="0" smtClean="0">
                <a:solidFill>
                  <a:srgbClr val="00B050"/>
                </a:solidFill>
              </a:rPr>
              <a:t>%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" name="Рисунок 60" descr="Пользователи">
            <a:extLst>
              <a:ext uri="{FF2B5EF4-FFF2-40B4-BE49-F238E27FC236}">
                <a16:creationId xmlns:a16="http://schemas.microsoft.com/office/drawing/2014/main" xmlns="" id="{48BF3D14-E094-4E5D-B051-46E4C91AF1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009039" y="5360658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2669F39-7333-43F1-9CC8-A065182C773F}"/>
              </a:ext>
            </a:extLst>
          </p:cNvPr>
          <p:cNvSpPr txBox="1"/>
          <p:nvPr/>
        </p:nvSpPr>
        <p:spPr>
          <a:xfrm>
            <a:off x="7282954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Пассажирооборот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859ECFA-DAEC-4E94-8759-B99153FEB1B7}"/>
              </a:ext>
            </a:extLst>
          </p:cNvPr>
          <p:cNvSpPr txBox="1"/>
          <p:nvPr/>
        </p:nvSpPr>
        <p:spPr>
          <a:xfrm>
            <a:off x="6612836" y="4760110"/>
            <a:ext cx="229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8 001,6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" name="Рисунок 63" descr="Угловые стрелки">
            <a:extLst>
              <a:ext uri="{FF2B5EF4-FFF2-40B4-BE49-F238E27FC236}">
                <a16:creationId xmlns:a16="http://schemas.microsoft.com/office/drawing/2014/main" xmlns="" id="{BF5A964D-F6F0-4F0E-8875-A14B1BBB78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8584623" y="5483046"/>
            <a:ext cx="1178188" cy="564862"/>
          </a:xfrm>
          <a:prstGeom prst="rect">
            <a:avLst/>
          </a:prstGeom>
        </p:spPr>
      </p:pic>
      <p:pic>
        <p:nvPicPr>
          <p:cNvPr id="65" name="Рисунок 64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15FAA174-E4FA-433A-8C20-B8B0D89A9A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10363992" y="5388643"/>
            <a:ext cx="914400" cy="79097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33C9E0D-F641-4E4C-9C14-A0731D42E7F1}"/>
              </a:ext>
            </a:extLst>
          </p:cNvPr>
          <p:cNvSpPr txBox="1"/>
          <p:nvPr/>
        </p:nvSpPr>
        <p:spPr>
          <a:xfrm>
            <a:off x="8736037" y="4755970"/>
            <a:ext cx="304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7,6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%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9" name="Рисунок 68" descr="Цикл с людьми">
            <a:extLst>
              <a:ext uri="{FF2B5EF4-FFF2-40B4-BE49-F238E27FC236}">
                <a16:creationId xmlns:a16="http://schemas.microsoft.com/office/drawing/2014/main" xmlns="" id="{4E5CB731-36E8-439A-A0A3-9292009333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7043519" y="5320914"/>
            <a:ext cx="914400" cy="907159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AE51E0D1-F724-463F-9E40-E8845AEA47A3}"/>
              </a:ext>
            </a:extLst>
          </p:cNvPr>
          <p:cNvCxnSpPr>
            <a:cxnSpLocks/>
          </p:cNvCxnSpPr>
          <p:nvPr/>
        </p:nvCxnSpPr>
        <p:spPr>
          <a:xfrm flipH="1">
            <a:off x="553063" y="3651702"/>
            <a:ext cx="11163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E4AAAF-D4FF-3237-697F-D80D97099226}"/>
              </a:ext>
            </a:extLst>
          </p:cNvPr>
          <p:cNvSpPr txBox="1"/>
          <p:nvPr/>
        </p:nvSpPr>
        <p:spPr>
          <a:xfrm>
            <a:off x="304800" y="1816785"/>
            <a:ext cx="235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66 184,7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тыс.тонн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542C5E-2A5E-B1D8-B9D7-E8D9002BE1E3}"/>
              </a:ext>
            </a:extLst>
          </p:cNvPr>
          <p:cNvSpPr txBox="1"/>
          <p:nvPr/>
        </p:nvSpPr>
        <p:spPr>
          <a:xfrm flipH="1">
            <a:off x="2548011" y="1830776"/>
            <a:ext cx="1306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11,2 </a:t>
            </a:r>
            <a:r>
              <a:rPr lang="ru-RU" b="1" dirty="0" smtClean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5DDB08-4D8F-5E13-3C9A-15535D88203D}"/>
              </a:ext>
            </a:extLst>
          </p:cNvPr>
          <p:cNvSpPr txBox="1"/>
          <p:nvPr/>
        </p:nvSpPr>
        <p:spPr>
          <a:xfrm>
            <a:off x="3736148" y="1830775"/>
            <a:ext cx="2398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в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C779F5-02F1-70A6-CA32-BF6ED8B7C4E2}"/>
              </a:ext>
            </a:extLst>
          </p:cNvPr>
          <p:cNvSpPr txBox="1"/>
          <p:nvPr/>
        </p:nvSpPr>
        <p:spPr>
          <a:xfrm flipH="1">
            <a:off x="8419106" y="1890905"/>
            <a:ext cx="1326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12,9 </a:t>
            </a:r>
            <a:r>
              <a:rPr lang="ru-RU" b="1" dirty="0" smtClean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Стрелка: изгиб по часовой стрелке">
            <a:extLst>
              <a:ext uri="{FF2B5EF4-FFF2-40B4-BE49-F238E27FC236}">
                <a16:creationId xmlns:a16="http://schemas.microsoft.com/office/drawing/2014/main" xmlns="" id="{80B2D61F-E991-E8E4-E03D-A5A706BCAE9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 rot="10800000" flipV="1">
            <a:off x="3690806" y="4818292"/>
            <a:ext cx="327290" cy="311150"/>
          </a:xfrm>
          <a:prstGeom prst="rect">
            <a:avLst/>
          </a:prstGeom>
        </p:spPr>
      </p:pic>
      <p:pic>
        <p:nvPicPr>
          <p:cNvPr id="7" name="Рисунок 6" descr="Стрелка: изгиб по часовой стрелке">
            <a:extLst>
              <a:ext uri="{FF2B5EF4-FFF2-40B4-BE49-F238E27FC236}">
                <a16:creationId xmlns:a16="http://schemas.microsoft.com/office/drawing/2014/main" xmlns="" id="{31400BE1-D573-CA8B-412A-9ECAC8FA4BB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 rot="10800000" flipV="1">
            <a:off x="9723824" y="4751831"/>
            <a:ext cx="327290" cy="311150"/>
          </a:xfrm>
          <a:prstGeom prst="rect">
            <a:avLst/>
          </a:prstGeom>
        </p:spPr>
      </p:pic>
      <p:pic>
        <p:nvPicPr>
          <p:cNvPr id="38" name="Рисунок 37" descr="Стрелка: изгиб по часовой стрелке">
            <a:extLst>
              <a:ext uri="{FF2B5EF4-FFF2-40B4-BE49-F238E27FC236}">
                <a16:creationId xmlns:a16="http://schemas.microsoft.com/office/drawing/2014/main" xmlns="" id="{AACE3F46-00E2-12FF-FA66-D7C05E177EA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 rot="10800000" flipV="1">
            <a:off x="9320882" y="1890905"/>
            <a:ext cx="327290" cy="311150"/>
          </a:xfrm>
          <a:prstGeom prst="rect">
            <a:avLst/>
          </a:prstGeom>
        </p:spPr>
      </p:pic>
      <p:pic>
        <p:nvPicPr>
          <p:cNvPr id="40" name="Рисунок 39" descr="Стрелка: изгиб по часовой стрелке">
            <a:extLst>
              <a:ext uri="{FF2B5EF4-FFF2-40B4-BE49-F238E27FC236}">
                <a16:creationId xmlns:a16="http://schemas.microsoft.com/office/drawing/2014/main" xmlns="" id="{80B2D61F-E991-E8E4-E03D-A5A706BCAE9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 rot="10800000" flipV="1">
            <a:off x="3407508" y="1845876"/>
            <a:ext cx="32729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75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CE3B32FB-CC4D-4125-81C9-F499C321B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175" y="79806"/>
          <a:ext cx="722034" cy="69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" r:id="rId3" imgW="9815760" imgH="9472680" progId="">
                  <p:embed/>
                </p:oleObj>
              </mc:Choice>
              <mc:Fallback>
                <p:oleObj r:id="rId3" imgW="9815760" imgH="947268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CE3B32FB-CC4D-4125-81C9-F499C321B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5" y="79806"/>
                        <a:ext cx="722034" cy="69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9662467-0BEA-4045-A78D-380430A1CED0}"/>
              </a:ext>
            </a:extLst>
          </p:cNvPr>
          <p:cNvCxnSpPr>
            <a:cxnSpLocks/>
          </p:cNvCxnSpPr>
          <p:nvPr/>
        </p:nvCxnSpPr>
        <p:spPr>
          <a:xfrm>
            <a:off x="970384" y="79806"/>
            <a:ext cx="0" cy="6988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C59B1E-8DBF-458B-8C1D-FE3854892ADF}"/>
              </a:ext>
            </a:extLst>
          </p:cNvPr>
          <p:cNvSpPr txBox="1"/>
          <p:nvPr/>
        </p:nvSpPr>
        <p:spPr>
          <a:xfrm>
            <a:off x="946243" y="198375"/>
            <a:ext cx="106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Статистика воздушного транспорта за </a:t>
            </a:r>
            <a:r>
              <a:rPr lang="ru-RU" sz="2400" dirty="0" smtClean="0">
                <a:solidFill>
                  <a:srgbClr val="002060"/>
                </a:solidFill>
              </a:rPr>
              <a:t>январь - </a:t>
            </a:r>
            <a:r>
              <a:rPr lang="ru-RU" sz="2400" dirty="0" smtClean="0">
                <a:solidFill>
                  <a:srgbClr val="002060"/>
                </a:solidFill>
              </a:rPr>
              <a:t>март </a:t>
            </a:r>
            <a:r>
              <a:rPr lang="ru-RU" sz="2400" dirty="0" smtClean="0">
                <a:solidFill>
                  <a:srgbClr val="002060"/>
                </a:solidFill>
              </a:rPr>
              <a:t>202</a:t>
            </a:r>
            <a:r>
              <a:rPr lang="en-US" sz="2400" dirty="0" smtClean="0">
                <a:solidFill>
                  <a:srgbClr val="002060"/>
                </a:solidFill>
              </a:rPr>
              <a:t>4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endParaRPr lang="x-none" sz="2400" dirty="0">
              <a:solidFill>
                <a:srgbClr val="002060"/>
              </a:solidFill>
            </a:endParaRPr>
          </a:p>
        </p:txBody>
      </p:sp>
      <p:pic>
        <p:nvPicPr>
          <p:cNvPr id="29" name="Рисунок 28" descr="Тележка">
            <a:extLst>
              <a:ext uri="{FF2B5EF4-FFF2-40B4-BE49-F238E27FC236}">
                <a16:creationId xmlns:a16="http://schemas.microsoft.com/office/drawing/2014/main" xmlns="" id="{D905EB2C-76D0-418C-8C40-9C266E8BF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7561" y="2388867"/>
            <a:ext cx="1073750" cy="1073750"/>
          </a:xfrm>
          <a:prstGeom prst="rect">
            <a:avLst/>
          </a:prstGeom>
        </p:spPr>
      </p:pic>
      <p:pic>
        <p:nvPicPr>
          <p:cNvPr id="37" name="Рисунок 3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4398F289-4489-4B9E-85C4-DF8D15E4E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34857" y="2560144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2E4F2C-9C5D-4E34-81CD-F7DDABCCFFD5}"/>
              </a:ext>
            </a:extLst>
          </p:cNvPr>
          <p:cNvSpPr txBox="1"/>
          <p:nvPr/>
        </p:nvSpPr>
        <p:spPr>
          <a:xfrm>
            <a:off x="537062" y="974782"/>
            <a:ext cx="482146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грузов, багажа,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грузобагажа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 descr="Угловые стрелки">
            <a:extLst>
              <a:ext uri="{FF2B5EF4-FFF2-40B4-BE49-F238E27FC236}">
                <a16:creationId xmlns:a16="http://schemas.microsoft.com/office/drawing/2014/main" xmlns="" id="{04601712-9DFE-4555-80B4-EB5E1D35CB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29320" y="2738279"/>
            <a:ext cx="1178188" cy="56486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A94D25A-1B54-4281-9F46-BD28142A2A63}"/>
              </a:ext>
            </a:extLst>
          </p:cNvPr>
          <p:cNvGrpSpPr/>
          <p:nvPr/>
        </p:nvGrpSpPr>
        <p:grpSpPr>
          <a:xfrm>
            <a:off x="7043519" y="2438756"/>
            <a:ext cx="914400" cy="914318"/>
            <a:chOff x="281492" y="2853159"/>
            <a:chExt cx="914400" cy="914400"/>
          </a:xfrm>
          <a:solidFill>
            <a:schemeClr val="accent4">
              <a:lumMod val="50000"/>
            </a:schemeClr>
          </a:solidFill>
        </p:grpSpPr>
        <p:pic>
          <p:nvPicPr>
            <p:cNvPr id="45" name="Рисунок 44" descr="Круговая стрелка">
              <a:extLst>
                <a:ext uri="{FF2B5EF4-FFF2-40B4-BE49-F238E27FC236}">
                  <a16:creationId xmlns:a16="http://schemas.microsoft.com/office/drawing/2014/main" xmlns="" id="{68A460A3-0BBB-40BC-8235-96F1BE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81492" y="2853159"/>
              <a:ext cx="914400" cy="914400"/>
            </a:xfrm>
            <a:prstGeom prst="rect">
              <a:avLst/>
            </a:prstGeom>
          </p:spPr>
        </p:pic>
        <p:pic>
          <p:nvPicPr>
            <p:cNvPr id="46" name="Рисунок 45" descr="Ящик">
              <a:extLst>
                <a:ext uri="{FF2B5EF4-FFF2-40B4-BE49-F238E27FC236}">
                  <a16:creationId xmlns:a16="http://schemas.microsoft.com/office/drawing/2014/main" xmlns="" id="{4E67C9FD-4508-4935-97E7-BCFBDCA4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48794" y="3122270"/>
              <a:ext cx="379795" cy="376178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2EAD1B5-F341-40BC-985E-372B54C29B51}"/>
              </a:ext>
            </a:extLst>
          </p:cNvPr>
          <p:cNvSpPr txBox="1"/>
          <p:nvPr/>
        </p:nvSpPr>
        <p:spPr>
          <a:xfrm>
            <a:off x="6833477" y="1038896"/>
            <a:ext cx="388610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C6012C9-4AAA-4E46-ABA2-0CF230641644}"/>
              </a:ext>
            </a:extLst>
          </p:cNvPr>
          <p:cNvSpPr txBox="1"/>
          <p:nvPr/>
        </p:nvSpPr>
        <p:spPr>
          <a:xfrm>
            <a:off x="6652136" y="1873985"/>
            <a:ext cx="212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13,3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Рисунок 48" descr="Угловые стрелки">
            <a:extLst>
              <a:ext uri="{FF2B5EF4-FFF2-40B4-BE49-F238E27FC236}">
                <a16:creationId xmlns:a16="http://schemas.microsoft.com/office/drawing/2014/main" xmlns="" id="{EE9F9141-7F79-48D2-BF73-A9B99C764A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436207" y="2659599"/>
            <a:ext cx="1178188" cy="564862"/>
          </a:xfrm>
          <a:prstGeom prst="rect">
            <a:avLst/>
          </a:prstGeom>
        </p:spPr>
      </p:pic>
      <p:pic>
        <p:nvPicPr>
          <p:cNvPr id="50" name="Рисунок 49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6FFDB88D-C169-49B7-8B8E-22DF501F78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92683" y="2425265"/>
            <a:ext cx="914400" cy="91431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CEFA2EE-A2F7-409F-BB89-D3C655CE721A}"/>
              </a:ext>
            </a:extLst>
          </p:cNvPr>
          <p:cNvSpPr txBox="1"/>
          <p:nvPr/>
        </p:nvSpPr>
        <p:spPr>
          <a:xfrm>
            <a:off x="9680219" y="1873985"/>
            <a:ext cx="223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0CC0F05-A337-4C2F-819A-9F44B45DF6DC}"/>
              </a:ext>
            </a:extLst>
          </p:cNvPr>
          <p:cNvSpPr txBox="1"/>
          <p:nvPr/>
        </p:nvSpPr>
        <p:spPr>
          <a:xfrm>
            <a:off x="1101837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пассажиров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5E03274-A3CD-4483-AAC8-E2D0F9EDEE2C}"/>
              </a:ext>
            </a:extLst>
          </p:cNvPr>
          <p:cNvSpPr txBox="1"/>
          <p:nvPr/>
        </p:nvSpPr>
        <p:spPr>
          <a:xfrm>
            <a:off x="537063" y="4773249"/>
            <a:ext cx="228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3 275,4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Рисунок 55" descr="Угловые стрелки">
            <a:extLst>
              <a:ext uri="{FF2B5EF4-FFF2-40B4-BE49-F238E27FC236}">
                <a16:creationId xmlns:a16="http://schemas.microsoft.com/office/drawing/2014/main" xmlns="" id="{FF187890-B88B-4E99-9EFE-3476D09603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557959" y="5518028"/>
            <a:ext cx="1178188" cy="564862"/>
          </a:xfrm>
          <a:prstGeom prst="rect">
            <a:avLst/>
          </a:prstGeom>
        </p:spPr>
      </p:pic>
      <p:pic>
        <p:nvPicPr>
          <p:cNvPr id="57" name="Рисунок 5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1D6E8557-7977-4874-B589-93A8FDBE869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188497" y="5317893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FD7C688-4441-4D8B-BBC4-927E15728668}"/>
              </a:ext>
            </a:extLst>
          </p:cNvPr>
          <p:cNvSpPr txBox="1"/>
          <p:nvPr/>
        </p:nvSpPr>
        <p:spPr>
          <a:xfrm>
            <a:off x="2737757" y="4773249"/>
            <a:ext cx="29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20,2 </a:t>
            </a:r>
            <a:r>
              <a:rPr lang="ru-RU" b="1" dirty="0" smtClean="0">
                <a:solidFill>
                  <a:srgbClr val="00B050"/>
                </a:solidFill>
              </a:rPr>
              <a:t>%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" name="Рисунок 60" descr="Пользователи">
            <a:extLst>
              <a:ext uri="{FF2B5EF4-FFF2-40B4-BE49-F238E27FC236}">
                <a16:creationId xmlns:a16="http://schemas.microsoft.com/office/drawing/2014/main" xmlns="" id="{48BF3D14-E094-4E5D-B051-46E4C91AF1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009039" y="5360658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2669F39-7333-43F1-9CC8-A065182C773F}"/>
              </a:ext>
            </a:extLst>
          </p:cNvPr>
          <p:cNvSpPr txBox="1"/>
          <p:nvPr/>
        </p:nvSpPr>
        <p:spPr>
          <a:xfrm>
            <a:off x="7282954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Пассажирооборот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859ECFA-DAEC-4E94-8759-B99153FEB1B7}"/>
              </a:ext>
            </a:extLst>
          </p:cNvPr>
          <p:cNvSpPr txBox="1"/>
          <p:nvPr/>
        </p:nvSpPr>
        <p:spPr>
          <a:xfrm>
            <a:off x="6374297" y="4815725"/>
            <a:ext cx="234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6 405,6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" name="Рисунок 63" descr="Угловые стрелки">
            <a:extLst>
              <a:ext uri="{FF2B5EF4-FFF2-40B4-BE49-F238E27FC236}">
                <a16:creationId xmlns:a16="http://schemas.microsoft.com/office/drawing/2014/main" xmlns="" id="{BF5A964D-F6F0-4F0E-8875-A14B1BBB78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8584623" y="5483046"/>
            <a:ext cx="1178188" cy="564862"/>
          </a:xfrm>
          <a:prstGeom prst="rect">
            <a:avLst/>
          </a:prstGeom>
        </p:spPr>
      </p:pic>
      <p:pic>
        <p:nvPicPr>
          <p:cNvPr id="65" name="Рисунок 64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15FAA174-E4FA-433A-8C20-B8B0D89A9A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10363992" y="5388643"/>
            <a:ext cx="914400" cy="79097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33C9E0D-F641-4E4C-9C14-A0731D42E7F1}"/>
              </a:ext>
            </a:extLst>
          </p:cNvPr>
          <p:cNvSpPr txBox="1"/>
          <p:nvPr/>
        </p:nvSpPr>
        <p:spPr>
          <a:xfrm>
            <a:off x="8584623" y="4815725"/>
            <a:ext cx="311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16,2 </a:t>
            </a:r>
            <a:r>
              <a:rPr lang="ru-RU" b="1" dirty="0" smtClean="0">
                <a:solidFill>
                  <a:srgbClr val="00B050"/>
                </a:solidFill>
              </a:rPr>
              <a:t>% 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9" name="Рисунок 68" descr="Цикл с людьми">
            <a:extLst>
              <a:ext uri="{FF2B5EF4-FFF2-40B4-BE49-F238E27FC236}">
                <a16:creationId xmlns:a16="http://schemas.microsoft.com/office/drawing/2014/main" xmlns="" id="{4E5CB731-36E8-439A-A0A3-9292009333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7043519" y="5320914"/>
            <a:ext cx="914400" cy="907159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AE51E0D1-F724-463F-9E40-E8845AEA47A3}"/>
              </a:ext>
            </a:extLst>
          </p:cNvPr>
          <p:cNvCxnSpPr>
            <a:cxnSpLocks/>
          </p:cNvCxnSpPr>
          <p:nvPr/>
        </p:nvCxnSpPr>
        <p:spPr>
          <a:xfrm flipH="1">
            <a:off x="537062" y="3834581"/>
            <a:ext cx="11163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E4AAAF-D4FF-3237-697F-D80D97099226}"/>
              </a:ext>
            </a:extLst>
          </p:cNvPr>
          <p:cNvSpPr txBox="1"/>
          <p:nvPr/>
        </p:nvSpPr>
        <p:spPr>
          <a:xfrm>
            <a:off x="1007497" y="1816785"/>
            <a:ext cx="22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5,8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тыс.тонн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542C5E-2A5E-B1D8-B9D7-E8D9002BE1E3}"/>
              </a:ext>
            </a:extLst>
          </p:cNvPr>
          <p:cNvSpPr txBox="1"/>
          <p:nvPr/>
        </p:nvSpPr>
        <p:spPr>
          <a:xfrm flipH="1">
            <a:off x="2658788" y="1830776"/>
            <a:ext cx="1306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1,7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5DDB08-4D8F-5E13-3C9A-15535D88203D}"/>
              </a:ext>
            </a:extLst>
          </p:cNvPr>
          <p:cNvSpPr txBox="1"/>
          <p:nvPr/>
        </p:nvSpPr>
        <p:spPr>
          <a:xfrm>
            <a:off x="3631096" y="1830774"/>
            <a:ext cx="2503630" cy="38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C779F5-02F1-70A6-CA32-BF6ED8B7C4E2}"/>
              </a:ext>
            </a:extLst>
          </p:cNvPr>
          <p:cNvSpPr txBox="1"/>
          <p:nvPr/>
        </p:nvSpPr>
        <p:spPr>
          <a:xfrm flipH="1">
            <a:off x="8584621" y="1894230"/>
            <a:ext cx="1178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5,3 </a:t>
            </a:r>
            <a:r>
              <a:rPr lang="ru-RU" b="1" dirty="0">
                <a:solidFill>
                  <a:srgbClr val="00B050"/>
                </a:solidFill>
              </a:rPr>
              <a:t>%</a:t>
            </a:r>
          </a:p>
        </p:txBody>
      </p:sp>
      <p:pic>
        <p:nvPicPr>
          <p:cNvPr id="7" name="Рисунок 6" descr="Стрелка: изгиб по часовой стрелке">
            <a:extLst>
              <a:ext uri="{FF2B5EF4-FFF2-40B4-BE49-F238E27FC236}">
                <a16:creationId xmlns:a16="http://schemas.microsoft.com/office/drawing/2014/main" xmlns="" id="{2EC1B67F-7D17-DF37-55A8-4F3869E1DF3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 rot="10800000" flipV="1">
            <a:off x="3750365" y="4815725"/>
            <a:ext cx="327290" cy="311150"/>
          </a:xfrm>
          <a:prstGeom prst="rect">
            <a:avLst/>
          </a:prstGeom>
        </p:spPr>
      </p:pic>
      <p:pic>
        <p:nvPicPr>
          <p:cNvPr id="15" name="Рисунок 14" descr="Стрелка: изгиб по часовой стрелке">
            <a:extLst>
              <a:ext uri="{FF2B5EF4-FFF2-40B4-BE49-F238E27FC236}">
                <a16:creationId xmlns:a16="http://schemas.microsoft.com/office/drawing/2014/main" xmlns="" id="{70C4D304-F739-AAF3-4B8B-52E931D2FC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 rot="10800000" flipV="1">
            <a:off x="9516574" y="4842350"/>
            <a:ext cx="327290" cy="311150"/>
          </a:xfrm>
          <a:prstGeom prst="rect">
            <a:avLst/>
          </a:prstGeom>
        </p:spPr>
      </p:pic>
      <p:pic>
        <p:nvPicPr>
          <p:cNvPr id="39" name="Рисунок 38" descr="Стрелка: изгиб по часовой стрелке">
            <a:extLst>
              <a:ext uri="{FF2B5EF4-FFF2-40B4-BE49-F238E27FC236}">
                <a16:creationId xmlns:a16="http://schemas.microsoft.com/office/drawing/2014/main" xmlns="" id="{12C1A9EB-928F-EF0D-BD80-24E9E8D45E0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 rot="10800000">
            <a:off x="3459667" y="1859867"/>
            <a:ext cx="342857" cy="311150"/>
          </a:xfrm>
          <a:prstGeom prst="rect">
            <a:avLst/>
          </a:prstGeom>
        </p:spPr>
      </p:pic>
      <p:pic>
        <p:nvPicPr>
          <p:cNvPr id="38" name="Рисунок 37" descr="Стрелка: изгиб по часовой стрелке">
            <a:extLst>
              <a:ext uri="{FF2B5EF4-FFF2-40B4-BE49-F238E27FC236}">
                <a16:creationId xmlns:a16="http://schemas.microsoft.com/office/drawing/2014/main" xmlns="" id="{70C4D304-F739-AAF3-4B8B-52E931D2FC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 rot="10800000" flipV="1">
            <a:off x="9352929" y="1923321"/>
            <a:ext cx="32729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19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CE3B32FB-CC4D-4125-81C9-F499C321B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175" y="79806"/>
          <a:ext cx="722034" cy="69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r:id="rId3" imgW="9815760" imgH="9472680" progId="">
                  <p:embed/>
                </p:oleObj>
              </mc:Choice>
              <mc:Fallback>
                <p:oleObj r:id="rId3" imgW="9815760" imgH="947268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CE3B32FB-CC4D-4125-81C9-F499C321B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5" y="79806"/>
                        <a:ext cx="722034" cy="69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9662467-0BEA-4045-A78D-380430A1CED0}"/>
              </a:ext>
            </a:extLst>
          </p:cNvPr>
          <p:cNvCxnSpPr>
            <a:cxnSpLocks/>
          </p:cNvCxnSpPr>
          <p:nvPr/>
        </p:nvCxnSpPr>
        <p:spPr>
          <a:xfrm>
            <a:off x="970384" y="79806"/>
            <a:ext cx="0" cy="6988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C59B1E-8DBF-458B-8C1D-FE3854892ADF}"/>
              </a:ext>
            </a:extLst>
          </p:cNvPr>
          <p:cNvSpPr txBox="1"/>
          <p:nvPr/>
        </p:nvSpPr>
        <p:spPr>
          <a:xfrm>
            <a:off x="1429584" y="198375"/>
            <a:ext cx="106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Статистика водного транспорта за </a:t>
            </a:r>
            <a:r>
              <a:rPr lang="ru-RU" sz="2400" dirty="0" smtClean="0">
                <a:solidFill>
                  <a:srgbClr val="002060"/>
                </a:solidFill>
              </a:rPr>
              <a:t>январь - </a:t>
            </a:r>
            <a:r>
              <a:rPr lang="ru-RU" sz="2400" dirty="0" smtClean="0">
                <a:solidFill>
                  <a:srgbClr val="002060"/>
                </a:solidFill>
              </a:rPr>
              <a:t>март </a:t>
            </a:r>
            <a:r>
              <a:rPr lang="ru-RU" sz="2400" dirty="0" smtClean="0">
                <a:solidFill>
                  <a:srgbClr val="002060"/>
                </a:solidFill>
              </a:rPr>
              <a:t>202</a:t>
            </a:r>
            <a:r>
              <a:rPr lang="en-US" sz="2400" dirty="0" smtClean="0">
                <a:solidFill>
                  <a:srgbClr val="002060"/>
                </a:solidFill>
              </a:rPr>
              <a:t>4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endParaRPr lang="x-none" sz="2400" dirty="0">
              <a:solidFill>
                <a:srgbClr val="002060"/>
              </a:solidFill>
            </a:endParaRPr>
          </a:p>
        </p:txBody>
      </p:sp>
      <p:pic>
        <p:nvPicPr>
          <p:cNvPr id="29" name="Рисунок 28" descr="Тележка">
            <a:extLst>
              <a:ext uri="{FF2B5EF4-FFF2-40B4-BE49-F238E27FC236}">
                <a16:creationId xmlns:a16="http://schemas.microsoft.com/office/drawing/2014/main" xmlns="" id="{D905EB2C-76D0-418C-8C40-9C266E8BF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7561" y="2388867"/>
            <a:ext cx="1073750" cy="1073750"/>
          </a:xfrm>
          <a:prstGeom prst="rect">
            <a:avLst/>
          </a:prstGeom>
        </p:spPr>
      </p:pic>
      <p:pic>
        <p:nvPicPr>
          <p:cNvPr id="37" name="Рисунок 3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4398F289-4489-4B9E-85C4-DF8D15E4E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34857" y="2560144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2E4F2C-9C5D-4E34-81CD-F7DDABCCFFD5}"/>
              </a:ext>
            </a:extLst>
          </p:cNvPr>
          <p:cNvSpPr txBox="1"/>
          <p:nvPr/>
        </p:nvSpPr>
        <p:spPr>
          <a:xfrm>
            <a:off x="296214" y="1191479"/>
            <a:ext cx="506230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грузов, багажа,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грузобагажа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 descr="Угловые стрелки">
            <a:extLst>
              <a:ext uri="{FF2B5EF4-FFF2-40B4-BE49-F238E27FC236}">
                <a16:creationId xmlns:a16="http://schemas.microsoft.com/office/drawing/2014/main" xmlns="" id="{04601712-9DFE-4555-80B4-EB5E1D35CB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29320" y="2738279"/>
            <a:ext cx="1178188" cy="56486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A94D25A-1B54-4281-9F46-BD28142A2A63}"/>
              </a:ext>
            </a:extLst>
          </p:cNvPr>
          <p:cNvGrpSpPr/>
          <p:nvPr/>
        </p:nvGrpSpPr>
        <p:grpSpPr>
          <a:xfrm>
            <a:off x="7043519" y="2438756"/>
            <a:ext cx="914400" cy="914318"/>
            <a:chOff x="281492" y="2853159"/>
            <a:chExt cx="914400" cy="914400"/>
          </a:xfrm>
          <a:solidFill>
            <a:schemeClr val="accent4">
              <a:lumMod val="50000"/>
            </a:schemeClr>
          </a:solidFill>
        </p:grpSpPr>
        <p:pic>
          <p:nvPicPr>
            <p:cNvPr id="45" name="Рисунок 44" descr="Круговая стрелка">
              <a:extLst>
                <a:ext uri="{FF2B5EF4-FFF2-40B4-BE49-F238E27FC236}">
                  <a16:creationId xmlns:a16="http://schemas.microsoft.com/office/drawing/2014/main" xmlns="" id="{68A460A3-0BBB-40BC-8235-96F1BE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81492" y="2853159"/>
              <a:ext cx="914400" cy="914400"/>
            </a:xfrm>
            <a:prstGeom prst="rect">
              <a:avLst/>
            </a:prstGeom>
          </p:spPr>
        </p:pic>
        <p:pic>
          <p:nvPicPr>
            <p:cNvPr id="46" name="Рисунок 45" descr="Ящик">
              <a:extLst>
                <a:ext uri="{FF2B5EF4-FFF2-40B4-BE49-F238E27FC236}">
                  <a16:creationId xmlns:a16="http://schemas.microsoft.com/office/drawing/2014/main" xmlns="" id="{4E67C9FD-4508-4935-97E7-BCFBDCA4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48794" y="3122270"/>
              <a:ext cx="379795" cy="376178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2EAD1B5-F341-40BC-985E-372B54C29B51}"/>
              </a:ext>
            </a:extLst>
          </p:cNvPr>
          <p:cNvSpPr txBox="1"/>
          <p:nvPr/>
        </p:nvSpPr>
        <p:spPr>
          <a:xfrm>
            <a:off x="6833479" y="1241661"/>
            <a:ext cx="407226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C6012C9-4AAA-4E46-ABA2-0CF230641644}"/>
              </a:ext>
            </a:extLst>
          </p:cNvPr>
          <p:cNvSpPr txBox="1"/>
          <p:nvPr/>
        </p:nvSpPr>
        <p:spPr>
          <a:xfrm>
            <a:off x="6498627" y="1887095"/>
            <a:ext cx="212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Рисунок 48" descr="Угловые стрелки">
            <a:extLst>
              <a:ext uri="{FF2B5EF4-FFF2-40B4-BE49-F238E27FC236}">
                <a16:creationId xmlns:a16="http://schemas.microsoft.com/office/drawing/2014/main" xmlns="" id="{EE9F9141-7F79-48D2-BF73-A9B99C764A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436207" y="2659599"/>
            <a:ext cx="1178188" cy="564862"/>
          </a:xfrm>
          <a:prstGeom prst="rect">
            <a:avLst/>
          </a:prstGeom>
        </p:spPr>
      </p:pic>
      <p:pic>
        <p:nvPicPr>
          <p:cNvPr id="50" name="Рисунок 49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6FFDB88D-C169-49B7-8B8E-22DF501F78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92683" y="2425265"/>
            <a:ext cx="914400" cy="91431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CEFA2EE-A2F7-409F-BB89-D3C655CE721A}"/>
              </a:ext>
            </a:extLst>
          </p:cNvPr>
          <p:cNvSpPr txBox="1"/>
          <p:nvPr/>
        </p:nvSpPr>
        <p:spPr>
          <a:xfrm>
            <a:off x="9462647" y="1873985"/>
            <a:ext cx="223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0CC0F05-A337-4C2F-819A-9F44B45DF6DC}"/>
              </a:ext>
            </a:extLst>
          </p:cNvPr>
          <p:cNvSpPr txBox="1"/>
          <p:nvPr/>
        </p:nvSpPr>
        <p:spPr>
          <a:xfrm>
            <a:off x="1169268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пассажиров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5E03274-A3CD-4483-AAC8-E2D0F9EDEE2C}"/>
              </a:ext>
            </a:extLst>
          </p:cNvPr>
          <p:cNvSpPr txBox="1"/>
          <p:nvPr/>
        </p:nvSpPr>
        <p:spPr>
          <a:xfrm>
            <a:off x="846208" y="4773249"/>
            <a:ext cx="224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Рисунок 55" descr="Угловые стрелки">
            <a:extLst>
              <a:ext uri="{FF2B5EF4-FFF2-40B4-BE49-F238E27FC236}">
                <a16:creationId xmlns:a16="http://schemas.microsoft.com/office/drawing/2014/main" xmlns="" id="{FF187890-B88B-4E99-9EFE-3476D09603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557959" y="5518028"/>
            <a:ext cx="1178188" cy="564862"/>
          </a:xfrm>
          <a:prstGeom prst="rect">
            <a:avLst/>
          </a:prstGeom>
        </p:spPr>
      </p:pic>
      <p:pic>
        <p:nvPicPr>
          <p:cNvPr id="57" name="Рисунок 5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1D6E8557-7977-4874-B589-93A8FDBE869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188497" y="5317893"/>
            <a:ext cx="914400" cy="914400"/>
          </a:xfrm>
          <a:prstGeom prst="rect">
            <a:avLst/>
          </a:prstGeom>
        </p:spPr>
      </p:pic>
      <p:pic>
        <p:nvPicPr>
          <p:cNvPr id="61" name="Рисунок 60" descr="Пользователи">
            <a:extLst>
              <a:ext uri="{FF2B5EF4-FFF2-40B4-BE49-F238E27FC236}">
                <a16:creationId xmlns:a16="http://schemas.microsoft.com/office/drawing/2014/main" xmlns="" id="{48BF3D14-E094-4E5D-B051-46E4C91AF1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009039" y="5360658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2669F39-7333-43F1-9CC8-A065182C773F}"/>
              </a:ext>
            </a:extLst>
          </p:cNvPr>
          <p:cNvSpPr txBox="1"/>
          <p:nvPr/>
        </p:nvSpPr>
        <p:spPr>
          <a:xfrm>
            <a:off x="7282954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Пассажирооборот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859ECFA-DAEC-4E94-8759-B99153FEB1B7}"/>
              </a:ext>
            </a:extLst>
          </p:cNvPr>
          <p:cNvSpPr txBox="1"/>
          <p:nvPr/>
        </p:nvSpPr>
        <p:spPr>
          <a:xfrm>
            <a:off x="6833479" y="4815725"/>
            <a:ext cx="188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" name="Рисунок 63" descr="Угловые стрелки">
            <a:extLst>
              <a:ext uri="{FF2B5EF4-FFF2-40B4-BE49-F238E27FC236}">
                <a16:creationId xmlns:a16="http://schemas.microsoft.com/office/drawing/2014/main" xmlns="" id="{BF5A964D-F6F0-4F0E-8875-A14B1BBB78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8584623" y="5483046"/>
            <a:ext cx="1178188" cy="564862"/>
          </a:xfrm>
          <a:prstGeom prst="rect">
            <a:avLst/>
          </a:prstGeom>
        </p:spPr>
      </p:pic>
      <p:pic>
        <p:nvPicPr>
          <p:cNvPr id="65" name="Рисунок 64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15FAA174-E4FA-433A-8C20-B8B0D89A9A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10363992" y="5388643"/>
            <a:ext cx="914400" cy="790979"/>
          </a:xfrm>
          <a:prstGeom prst="rect">
            <a:avLst/>
          </a:prstGeom>
        </p:spPr>
      </p:pic>
      <p:pic>
        <p:nvPicPr>
          <p:cNvPr id="69" name="Рисунок 68" descr="Цикл с людьми">
            <a:extLst>
              <a:ext uri="{FF2B5EF4-FFF2-40B4-BE49-F238E27FC236}">
                <a16:creationId xmlns:a16="http://schemas.microsoft.com/office/drawing/2014/main" xmlns="" id="{4E5CB731-36E8-439A-A0A3-9292009333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7043519" y="5320914"/>
            <a:ext cx="914400" cy="907159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AE51E0D1-F724-463F-9E40-E8845AEA47A3}"/>
              </a:ext>
            </a:extLst>
          </p:cNvPr>
          <p:cNvCxnSpPr>
            <a:cxnSpLocks/>
          </p:cNvCxnSpPr>
          <p:nvPr/>
        </p:nvCxnSpPr>
        <p:spPr>
          <a:xfrm flipH="1">
            <a:off x="537062" y="3834581"/>
            <a:ext cx="11163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E4AAAF-D4FF-3237-697F-D80D97099226}"/>
              </a:ext>
            </a:extLst>
          </p:cNvPr>
          <p:cNvSpPr txBox="1"/>
          <p:nvPr/>
        </p:nvSpPr>
        <p:spPr>
          <a:xfrm>
            <a:off x="436104" y="1816785"/>
            <a:ext cx="22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тыс.тонн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5DDB08-4D8F-5E13-3C9A-15535D88203D}"/>
              </a:ext>
            </a:extLst>
          </p:cNvPr>
          <p:cNvSpPr txBox="1"/>
          <p:nvPr/>
        </p:nvSpPr>
        <p:spPr>
          <a:xfrm>
            <a:off x="3631096" y="1830774"/>
            <a:ext cx="2503630" cy="38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C779F5-02F1-70A6-CA32-BF6ED8B7C4E2}"/>
              </a:ext>
            </a:extLst>
          </p:cNvPr>
          <p:cNvSpPr txBox="1"/>
          <p:nvPr/>
        </p:nvSpPr>
        <p:spPr>
          <a:xfrm flipH="1">
            <a:off x="8379532" y="1916898"/>
            <a:ext cx="1326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E62207-551C-446F-FF85-C96E90925B71}"/>
              </a:ext>
            </a:extLst>
          </p:cNvPr>
          <p:cNvSpPr txBox="1"/>
          <p:nvPr/>
        </p:nvSpPr>
        <p:spPr>
          <a:xfrm>
            <a:off x="3296992" y="705695"/>
            <a:ext cx="456154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Внутренний водный транспорт</a:t>
            </a:r>
            <a:endParaRPr lang="x-non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8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CE3B32FB-CC4D-4125-81C9-F499C321B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175" y="79806"/>
          <a:ext cx="722034" cy="69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" r:id="rId3" imgW="9815760" imgH="9472680" progId="">
                  <p:embed/>
                </p:oleObj>
              </mc:Choice>
              <mc:Fallback>
                <p:oleObj r:id="rId3" imgW="9815760" imgH="947268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CE3B32FB-CC4D-4125-81C9-F499C321B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5" y="79806"/>
                        <a:ext cx="722034" cy="69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9662467-0BEA-4045-A78D-380430A1CED0}"/>
              </a:ext>
            </a:extLst>
          </p:cNvPr>
          <p:cNvCxnSpPr>
            <a:cxnSpLocks/>
          </p:cNvCxnSpPr>
          <p:nvPr/>
        </p:nvCxnSpPr>
        <p:spPr>
          <a:xfrm>
            <a:off x="970384" y="79806"/>
            <a:ext cx="0" cy="6988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C59B1E-8DBF-458B-8C1D-FE3854892ADF}"/>
              </a:ext>
            </a:extLst>
          </p:cNvPr>
          <p:cNvSpPr txBox="1"/>
          <p:nvPr/>
        </p:nvSpPr>
        <p:spPr>
          <a:xfrm>
            <a:off x="946243" y="198375"/>
            <a:ext cx="106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Статистика водного  транспорта за </a:t>
            </a:r>
            <a:r>
              <a:rPr lang="ru-RU" sz="2400" dirty="0" smtClean="0">
                <a:solidFill>
                  <a:srgbClr val="002060"/>
                </a:solidFill>
              </a:rPr>
              <a:t>январь - </a:t>
            </a:r>
            <a:r>
              <a:rPr lang="ru-RU" sz="2400" dirty="0" smtClean="0">
                <a:solidFill>
                  <a:srgbClr val="002060"/>
                </a:solidFill>
              </a:rPr>
              <a:t>март </a:t>
            </a:r>
            <a:r>
              <a:rPr lang="ru-RU" sz="2400" dirty="0" smtClean="0">
                <a:solidFill>
                  <a:srgbClr val="002060"/>
                </a:solidFill>
              </a:rPr>
              <a:t>202</a:t>
            </a:r>
            <a:r>
              <a:rPr lang="en-US" sz="2400" dirty="0">
                <a:solidFill>
                  <a:srgbClr val="002060"/>
                </a:solidFill>
              </a:rPr>
              <a:t>4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endParaRPr lang="x-none" sz="2400" dirty="0">
              <a:solidFill>
                <a:srgbClr val="002060"/>
              </a:solidFill>
            </a:endParaRPr>
          </a:p>
        </p:txBody>
      </p:sp>
      <p:pic>
        <p:nvPicPr>
          <p:cNvPr id="29" name="Рисунок 28" descr="Тележка">
            <a:extLst>
              <a:ext uri="{FF2B5EF4-FFF2-40B4-BE49-F238E27FC236}">
                <a16:creationId xmlns:a16="http://schemas.microsoft.com/office/drawing/2014/main" xmlns="" id="{D905EB2C-76D0-418C-8C40-9C266E8BF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7561" y="2388867"/>
            <a:ext cx="1073750" cy="1073750"/>
          </a:xfrm>
          <a:prstGeom prst="rect">
            <a:avLst/>
          </a:prstGeom>
        </p:spPr>
      </p:pic>
      <p:pic>
        <p:nvPicPr>
          <p:cNvPr id="37" name="Рисунок 3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4398F289-4489-4B9E-85C4-DF8D15E4E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34857" y="2560144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2E4F2C-9C5D-4E34-81CD-F7DDABCCFFD5}"/>
              </a:ext>
            </a:extLst>
          </p:cNvPr>
          <p:cNvSpPr txBox="1"/>
          <p:nvPr/>
        </p:nvSpPr>
        <p:spPr>
          <a:xfrm>
            <a:off x="321973" y="1212202"/>
            <a:ext cx="503655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грузов,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багажа,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грузобагажа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 descr="Угловые стрелки">
            <a:extLst>
              <a:ext uri="{FF2B5EF4-FFF2-40B4-BE49-F238E27FC236}">
                <a16:creationId xmlns:a16="http://schemas.microsoft.com/office/drawing/2014/main" xmlns="" id="{04601712-9DFE-4555-80B4-EB5E1D35CB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29320" y="2738279"/>
            <a:ext cx="1178188" cy="56486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A94D25A-1B54-4281-9F46-BD28142A2A63}"/>
              </a:ext>
            </a:extLst>
          </p:cNvPr>
          <p:cNvGrpSpPr/>
          <p:nvPr/>
        </p:nvGrpSpPr>
        <p:grpSpPr>
          <a:xfrm>
            <a:off x="7043519" y="2438756"/>
            <a:ext cx="914400" cy="914318"/>
            <a:chOff x="281492" y="2853159"/>
            <a:chExt cx="914400" cy="914400"/>
          </a:xfrm>
          <a:solidFill>
            <a:schemeClr val="accent4">
              <a:lumMod val="50000"/>
            </a:schemeClr>
          </a:solidFill>
        </p:grpSpPr>
        <p:pic>
          <p:nvPicPr>
            <p:cNvPr id="45" name="Рисунок 44" descr="Круговая стрелка">
              <a:extLst>
                <a:ext uri="{FF2B5EF4-FFF2-40B4-BE49-F238E27FC236}">
                  <a16:creationId xmlns:a16="http://schemas.microsoft.com/office/drawing/2014/main" xmlns="" id="{68A460A3-0BBB-40BC-8235-96F1BE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81492" y="2853159"/>
              <a:ext cx="914400" cy="914400"/>
            </a:xfrm>
            <a:prstGeom prst="rect">
              <a:avLst/>
            </a:prstGeom>
          </p:spPr>
        </p:pic>
        <p:pic>
          <p:nvPicPr>
            <p:cNvPr id="46" name="Рисунок 45" descr="Ящик">
              <a:extLst>
                <a:ext uri="{FF2B5EF4-FFF2-40B4-BE49-F238E27FC236}">
                  <a16:creationId xmlns:a16="http://schemas.microsoft.com/office/drawing/2014/main" xmlns="" id="{4E67C9FD-4508-4935-97E7-BCFBDCA4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48794" y="3122270"/>
              <a:ext cx="379795" cy="376178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2EAD1B5-F341-40BC-985E-372B54C29B51}"/>
              </a:ext>
            </a:extLst>
          </p:cNvPr>
          <p:cNvSpPr txBox="1"/>
          <p:nvPr/>
        </p:nvSpPr>
        <p:spPr>
          <a:xfrm>
            <a:off x="6833478" y="1191480"/>
            <a:ext cx="388610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C6012C9-4AAA-4E46-ABA2-0CF230641644}"/>
              </a:ext>
            </a:extLst>
          </p:cNvPr>
          <p:cNvSpPr txBox="1"/>
          <p:nvPr/>
        </p:nvSpPr>
        <p:spPr>
          <a:xfrm>
            <a:off x="6498627" y="1887095"/>
            <a:ext cx="212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394,0 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Рисунок 48" descr="Угловые стрелки">
            <a:extLst>
              <a:ext uri="{FF2B5EF4-FFF2-40B4-BE49-F238E27FC236}">
                <a16:creationId xmlns:a16="http://schemas.microsoft.com/office/drawing/2014/main" xmlns="" id="{EE9F9141-7F79-48D2-BF73-A9B99C764A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436207" y="2659599"/>
            <a:ext cx="1178188" cy="564862"/>
          </a:xfrm>
          <a:prstGeom prst="rect">
            <a:avLst/>
          </a:prstGeom>
        </p:spPr>
      </p:pic>
      <p:pic>
        <p:nvPicPr>
          <p:cNvPr id="50" name="Рисунок 49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6FFDB88D-C169-49B7-8B8E-22DF501F78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92683" y="2425265"/>
            <a:ext cx="914400" cy="91431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CEFA2EE-A2F7-409F-BB89-D3C655CE721A}"/>
              </a:ext>
            </a:extLst>
          </p:cNvPr>
          <p:cNvSpPr txBox="1"/>
          <p:nvPr/>
        </p:nvSpPr>
        <p:spPr>
          <a:xfrm>
            <a:off x="9462647" y="1873985"/>
            <a:ext cx="223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0CC0F05-A337-4C2F-819A-9F44B45DF6DC}"/>
              </a:ext>
            </a:extLst>
          </p:cNvPr>
          <p:cNvSpPr txBox="1"/>
          <p:nvPr/>
        </p:nvSpPr>
        <p:spPr>
          <a:xfrm>
            <a:off x="1101837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пассажиров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5E03274-A3CD-4483-AAC8-E2D0F9EDEE2C}"/>
              </a:ext>
            </a:extLst>
          </p:cNvPr>
          <p:cNvSpPr txBox="1"/>
          <p:nvPr/>
        </p:nvSpPr>
        <p:spPr>
          <a:xfrm>
            <a:off x="846208" y="4773249"/>
            <a:ext cx="224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Рисунок 55" descr="Угловые стрелки">
            <a:extLst>
              <a:ext uri="{FF2B5EF4-FFF2-40B4-BE49-F238E27FC236}">
                <a16:creationId xmlns:a16="http://schemas.microsoft.com/office/drawing/2014/main" xmlns="" id="{FF187890-B88B-4E99-9EFE-3476D09603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433385" y="5492062"/>
            <a:ext cx="1178188" cy="564862"/>
          </a:xfrm>
          <a:prstGeom prst="rect">
            <a:avLst/>
          </a:prstGeom>
        </p:spPr>
      </p:pic>
      <p:pic>
        <p:nvPicPr>
          <p:cNvPr id="57" name="Рисунок 5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1D6E8557-7977-4874-B589-93A8FDBE869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188497" y="5317893"/>
            <a:ext cx="914400" cy="914400"/>
          </a:xfrm>
          <a:prstGeom prst="rect">
            <a:avLst/>
          </a:prstGeom>
        </p:spPr>
      </p:pic>
      <p:pic>
        <p:nvPicPr>
          <p:cNvPr id="61" name="Рисунок 60" descr="Пользователи">
            <a:extLst>
              <a:ext uri="{FF2B5EF4-FFF2-40B4-BE49-F238E27FC236}">
                <a16:creationId xmlns:a16="http://schemas.microsoft.com/office/drawing/2014/main" xmlns="" id="{48BF3D14-E094-4E5D-B051-46E4C91AF1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009039" y="5360658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2669F39-7333-43F1-9CC8-A065182C773F}"/>
              </a:ext>
            </a:extLst>
          </p:cNvPr>
          <p:cNvSpPr txBox="1"/>
          <p:nvPr/>
        </p:nvSpPr>
        <p:spPr>
          <a:xfrm>
            <a:off x="7282954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Пассажирооборот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859ECFA-DAEC-4E94-8759-B99153FEB1B7}"/>
              </a:ext>
            </a:extLst>
          </p:cNvPr>
          <p:cNvSpPr txBox="1"/>
          <p:nvPr/>
        </p:nvSpPr>
        <p:spPr>
          <a:xfrm>
            <a:off x="6591688" y="4815725"/>
            <a:ext cx="213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" name="Рисунок 63" descr="Угловые стрелки">
            <a:extLst>
              <a:ext uri="{FF2B5EF4-FFF2-40B4-BE49-F238E27FC236}">
                <a16:creationId xmlns:a16="http://schemas.microsoft.com/office/drawing/2014/main" xmlns="" id="{BF5A964D-F6F0-4F0E-8875-A14B1BBB78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8587980" y="5483046"/>
            <a:ext cx="1178188" cy="564862"/>
          </a:xfrm>
          <a:prstGeom prst="rect">
            <a:avLst/>
          </a:prstGeom>
        </p:spPr>
      </p:pic>
      <p:pic>
        <p:nvPicPr>
          <p:cNvPr id="65" name="Рисунок 64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15FAA174-E4FA-433A-8C20-B8B0D89A9A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10363992" y="5388643"/>
            <a:ext cx="914400" cy="790979"/>
          </a:xfrm>
          <a:prstGeom prst="rect">
            <a:avLst/>
          </a:prstGeom>
        </p:spPr>
      </p:pic>
      <p:pic>
        <p:nvPicPr>
          <p:cNvPr id="69" name="Рисунок 68" descr="Цикл с людьми">
            <a:extLst>
              <a:ext uri="{FF2B5EF4-FFF2-40B4-BE49-F238E27FC236}">
                <a16:creationId xmlns:a16="http://schemas.microsoft.com/office/drawing/2014/main" xmlns="" id="{4E5CB731-36E8-439A-A0A3-9292009333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7043519" y="5320914"/>
            <a:ext cx="914400" cy="907159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AE51E0D1-F724-463F-9E40-E8845AEA47A3}"/>
              </a:ext>
            </a:extLst>
          </p:cNvPr>
          <p:cNvCxnSpPr>
            <a:cxnSpLocks/>
          </p:cNvCxnSpPr>
          <p:nvPr/>
        </p:nvCxnSpPr>
        <p:spPr>
          <a:xfrm flipH="1">
            <a:off x="537062" y="3834581"/>
            <a:ext cx="11163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E4AAAF-D4FF-3237-697F-D80D97099226}"/>
              </a:ext>
            </a:extLst>
          </p:cNvPr>
          <p:cNvSpPr txBox="1"/>
          <p:nvPr/>
        </p:nvSpPr>
        <p:spPr>
          <a:xfrm>
            <a:off x="436104" y="1816785"/>
            <a:ext cx="22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653,7 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тыс.тонн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542C5E-2A5E-B1D8-B9D7-E8D9002BE1E3}"/>
              </a:ext>
            </a:extLst>
          </p:cNvPr>
          <p:cNvSpPr txBox="1"/>
          <p:nvPr/>
        </p:nvSpPr>
        <p:spPr>
          <a:xfrm flipH="1">
            <a:off x="2285518" y="1830776"/>
            <a:ext cx="1473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318,2 %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5DDB08-4D8F-5E13-3C9A-15535D88203D}"/>
              </a:ext>
            </a:extLst>
          </p:cNvPr>
          <p:cNvSpPr txBox="1"/>
          <p:nvPr/>
        </p:nvSpPr>
        <p:spPr>
          <a:xfrm>
            <a:off x="3631096" y="1830774"/>
            <a:ext cx="2503630" cy="38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в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C779F5-02F1-70A6-CA32-BF6ED8B7C4E2}"/>
              </a:ext>
            </a:extLst>
          </p:cNvPr>
          <p:cNvSpPr txBox="1"/>
          <p:nvPr/>
        </p:nvSpPr>
        <p:spPr>
          <a:xfrm flipH="1">
            <a:off x="8436206" y="1902215"/>
            <a:ext cx="1326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428</a:t>
            </a:r>
            <a:r>
              <a:rPr lang="ru-RU" b="1" dirty="0" smtClean="0">
                <a:solidFill>
                  <a:srgbClr val="00B050"/>
                </a:solidFill>
              </a:rPr>
              <a:t>,9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" name="Рисунок 1" descr="Стрелка: изгиб по часовой стрелке">
            <a:extLst>
              <a:ext uri="{FF2B5EF4-FFF2-40B4-BE49-F238E27FC236}">
                <a16:creationId xmlns:a16="http://schemas.microsoft.com/office/drawing/2014/main" xmlns="" id="{6D589C7F-7069-CA21-3D84-44DC2966033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 rot="10800000" flipV="1">
            <a:off x="3303806" y="1876961"/>
            <a:ext cx="327290" cy="311150"/>
          </a:xfrm>
          <a:prstGeom prst="rect">
            <a:avLst/>
          </a:prstGeom>
        </p:spPr>
      </p:pic>
      <p:pic>
        <p:nvPicPr>
          <p:cNvPr id="6" name="Рисунок 5" descr="Стрелка: изгиб по часовой стрелке">
            <a:extLst>
              <a:ext uri="{FF2B5EF4-FFF2-40B4-BE49-F238E27FC236}">
                <a16:creationId xmlns:a16="http://schemas.microsoft.com/office/drawing/2014/main" xmlns="" id="{4E9518CD-A8AB-61AA-6BF4-A75C1CC9F43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 rot="10800000" flipV="1">
            <a:off x="9435519" y="1916186"/>
            <a:ext cx="327290" cy="311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1CF095-1CAE-8694-4D94-E1DEC276D9E0}"/>
              </a:ext>
            </a:extLst>
          </p:cNvPr>
          <p:cNvSpPr txBox="1"/>
          <p:nvPr/>
        </p:nvSpPr>
        <p:spPr>
          <a:xfrm>
            <a:off x="4094925" y="705695"/>
            <a:ext cx="367857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Морской транспорт</a:t>
            </a:r>
            <a:endParaRPr lang="x-non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05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426" y="255002"/>
            <a:ext cx="8534400" cy="543488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Статистика водного  транспорта за январь - март 202</a:t>
            </a:r>
            <a:r>
              <a:rPr lang="en-US" sz="2600" dirty="0">
                <a:solidFill>
                  <a:srgbClr val="002060"/>
                </a:solidFill>
              </a:rPr>
              <a:t>4</a:t>
            </a:r>
            <a:r>
              <a:rPr lang="ru-RU" sz="2600" dirty="0">
                <a:solidFill>
                  <a:srgbClr val="002060"/>
                </a:solidFill>
              </a:rPr>
              <a:t> года</a:t>
            </a:r>
            <a:endParaRPr lang="x-none" sz="2600">
              <a:solidFill>
                <a:srgbClr val="00206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23825" y="79375"/>
          <a:ext cx="7223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3" imgW="9815873" imgH="9473016" progId="">
                  <p:embed/>
                </p:oleObj>
              </mc:Choice>
              <mc:Fallback>
                <p:oleObj r:id="rId3" imgW="9815873" imgH="9473016" progId="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79375"/>
                        <a:ext cx="7223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25859" y="939016"/>
            <a:ext cx="41024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Трубопроводный 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</a:t>
            </a:r>
            <a:endParaRPr lang="x-non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7992" y="1596619"/>
            <a:ext cx="2904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грузов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EAD1B5-F341-40BC-985E-372B54C29B51}"/>
              </a:ext>
            </a:extLst>
          </p:cNvPr>
          <p:cNvSpPr txBox="1"/>
          <p:nvPr/>
        </p:nvSpPr>
        <p:spPr>
          <a:xfrm>
            <a:off x="7181207" y="1589038"/>
            <a:ext cx="3886104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Грузооборот</a:t>
            </a:r>
            <a:endParaRPr lang="x-non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 descr="Тележка">
            <a:extLst>
              <a:ext uri="{FF2B5EF4-FFF2-40B4-BE49-F238E27FC236}">
                <a16:creationId xmlns:a16="http://schemas.microsoft.com/office/drawing/2014/main" xmlns="" id="{D905EB2C-76D0-418C-8C40-9C266E8BF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3014" y="2911032"/>
            <a:ext cx="1073750" cy="1073750"/>
          </a:xfrm>
          <a:prstGeom prst="rect">
            <a:avLst/>
          </a:prstGeom>
        </p:spPr>
      </p:pic>
      <p:pic>
        <p:nvPicPr>
          <p:cNvPr id="9" name="Рисунок 8" descr="Угловые стрелки">
            <a:extLst>
              <a:ext uri="{FF2B5EF4-FFF2-40B4-BE49-F238E27FC236}">
                <a16:creationId xmlns:a16="http://schemas.microsoft.com/office/drawing/2014/main" xmlns="" id="{04601712-9DFE-4555-80B4-EB5E1D35CB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29320" y="3303141"/>
            <a:ext cx="1178188" cy="564862"/>
          </a:xfrm>
          <a:prstGeom prst="rect">
            <a:avLst/>
          </a:prstGeom>
        </p:spPr>
      </p:pic>
      <p:pic>
        <p:nvPicPr>
          <p:cNvPr id="10" name="Рисунок 9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4398F289-4489-4B9E-85C4-DF8D15E4E8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34857" y="3115681"/>
            <a:ext cx="914400" cy="9144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A94D25A-1B54-4281-9F46-BD28142A2A63}"/>
              </a:ext>
            </a:extLst>
          </p:cNvPr>
          <p:cNvGrpSpPr/>
          <p:nvPr/>
        </p:nvGrpSpPr>
        <p:grpSpPr>
          <a:xfrm>
            <a:off x="7043518" y="3083987"/>
            <a:ext cx="914400" cy="914318"/>
            <a:chOff x="281492" y="2853159"/>
            <a:chExt cx="914400" cy="914400"/>
          </a:xfrm>
          <a:solidFill>
            <a:schemeClr val="accent4">
              <a:lumMod val="50000"/>
            </a:schemeClr>
          </a:solidFill>
        </p:grpSpPr>
        <p:pic>
          <p:nvPicPr>
            <p:cNvPr id="12" name="Рисунок 11" descr="Круговая стрелка">
              <a:extLst>
                <a:ext uri="{FF2B5EF4-FFF2-40B4-BE49-F238E27FC236}">
                  <a16:creationId xmlns:a16="http://schemas.microsoft.com/office/drawing/2014/main" xmlns="" id="{68A460A3-0BBB-40BC-8235-96F1BE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281492" y="2853159"/>
              <a:ext cx="914400" cy="914400"/>
            </a:xfrm>
            <a:prstGeom prst="rect">
              <a:avLst/>
            </a:prstGeom>
          </p:spPr>
        </p:pic>
        <p:pic>
          <p:nvPicPr>
            <p:cNvPr id="13" name="Рисунок 12" descr="Ящик">
              <a:extLst>
                <a:ext uri="{FF2B5EF4-FFF2-40B4-BE49-F238E27FC236}">
                  <a16:creationId xmlns:a16="http://schemas.microsoft.com/office/drawing/2014/main" xmlns="" id="{4E67C9FD-4508-4935-97E7-BCFBDCA4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548794" y="3122270"/>
              <a:ext cx="379795" cy="376178"/>
            </a:xfrm>
            <a:prstGeom prst="rect">
              <a:avLst/>
            </a:prstGeom>
          </p:spPr>
        </p:pic>
      </p:grpSp>
      <p:pic>
        <p:nvPicPr>
          <p:cNvPr id="14" name="Рисунок 13" descr="Угловые стрелки">
            <a:extLst>
              <a:ext uri="{FF2B5EF4-FFF2-40B4-BE49-F238E27FC236}">
                <a16:creationId xmlns:a16="http://schemas.microsoft.com/office/drawing/2014/main" xmlns="" id="{EE9F9141-7F79-48D2-BF73-A9B99C764AE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436207" y="3339583"/>
            <a:ext cx="1178188" cy="564862"/>
          </a:xfrm>
          <a:prstGeom prst="rect">
            <a:avLst/>
          </a:prstGeom>
        </p:spPr>
      </p:pic>
      <p:pic>
        <p:nvPicPr>
          <p:cNvPr id="15" name="Рисунок 14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xmlns="" id="{6FFDB88D-C169-49B7-8B8E-22DF501F781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152911" y="3045113"/>
            <a:ext cx="914400" cy="9143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FE4AAAF-D4FF-3237-697F-D80D97099226}"/>
              </a:ext>
            </a:extLst>
          </p:cNvPr>
          <p:cNvSpPr txBox="1"/>
          <p:nvPr/>
        </p:nvSpPr>
        <p:spPr>
          <a:xfrm>
            <a:off x="372551" y="2317869"/>
            <a:ext cx="22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72 943,5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тыс.тонн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95235" y="233194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6,0 </a:t>
            </a:r>
            <a:r>
              <a:rPr lang="ru-RU" b="1" dirty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" name="Рисунок 19" descr="Стрелка: изгиб по часовой стрелке">
            <a:extLst>
              <a:ext uri="{FF2B5EF4-FFF2-40B4-BE49-F238E27FC236}">
                <a16:creationId xmlns:a16="http://schemas.microsoft.com/office/drawing/2014/main" xmlns="" id="{6D589C7F-7069-CA21-3D84-44DC2966033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 rot="10800000" flipV="1">
            <a:off x="3361792" y="2346960"/>
            <a:ext cx="327290" cy="31115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749254" y="2331940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в 202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00016" y="2357740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37 341,2 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млн.т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67749" y="2366464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3,9 </a:t>
            </a:r>
            <a:r>
              <a:rPr lang="ru-RU" b="1" dirty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4" name="Рисунок 23" descr="Стрелка: изгиб по часовой стрелке">
            <a:extLst>
              <a:ext uri="{FF2B5EF4-FFF2-40B4-BE49-F238E27FC236}">
                <a16:creationId xmlns:a16="http://schemas.microsoft.com/office/drawing/2014/main" xmlns="" id="{6D589C7F-7069-CA21-3D84-44DC2966033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 rot="10800000" flipV="1">
            <a:off x="9687149" y="2390823"/>
            <a:ext cx="327290" cy="31115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0152911" y="2317869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в 202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61816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10670</TotalTime>
  <Words>585</Words>
  <Application>Microsoft Office PowerPoint</Application>
  <PresentationFormat>Произвольный</PresentationFormat>
  <Paragraphs>110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Статистика по всем видам транспорта за январь - март  2024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User</dc:creator>
  <cp:lastModifiedBy>Юлия Казлогистикс</cp:lastModifiedBy>
  <cp:revision>180</cp:revision>
  <cp:lastPrinted>2023-10-17T05:54:48Z</cp:lastPrinted>
  <dcterms:created xsi:type="dcterms:W3CDTF">2023-04-13T05:30:00Z</dcterms:created>
  <dcterms:modified xsi:type="dcterms:W3CDTF">2024-04-24T06:03:09Z</dcterms:modified>
</cp:coreProperties>
</file>